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slides/slide95.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slides/slide90.xml" ContentType="application/vnd.openxmlformats-officedocument.presentationml.slide+xml"/>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comments/comment1.xml" ContentType="application/vnd.openxmlformats-officedocument.presentationml.comments+xml"/>
  <Override PartName="/ppt/slides/slide5.xml" ContentType="application/vnd.openxmlformats-officedocument.presentationml.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slides/slide52.xml" ContentType="application/vnd.openxmlformats-officedocument.presentationml.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ppt/notesSlides/notesSlide70.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slides/slide91.xml" ContentType="application/vnd.openxmlformats-officedocument.presentationml.slide+xml"/>
  <Override PartName="/ppt/notesSlides/notesSlide66.xml" ContentType="application/vnd.openxmlformats-officedocument.presentationml.notesSlide+xml"/>
  <Override PartName="/docProps/core.xml" ContentType="application/vnd.openxmlformats-package.core-properties+xml"/>
  <Override PartName="/ppt/slides/slide68.xml" ContentType="application/vnd.openxmlformats-officedocument.presentationml.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Default Extension="gif" ContentType="image/gif"/>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comments/comment2.xml" ContentType="application/vnd.openxmlformats-officedocument.presentationml.comments+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notesSlides/notesSlide42.xml" ContentType="application/vnd.openxmlformats-officedocument.presentationml.notes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notesSlides/notesSlide58.xml" ContentType="application/vnd.openxmlformats-officedocument.presentationml.notesSlide+xml"/>
  <Override PartName="/ppt/slides/slide92.xml" ContentType="application/vnd.openxmlformats-officedocument.presentationml.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100.xml" ContentType="application/vnd.openxmlformats-officedocument.presentationml.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slides/slide88.xml" ContentType="application/vnd.openxmlformats-officedocument.presentationml.slide+xml"/>
  <Override PartName="/ppt/slides/slide20.xml" ContentType="application/vnd.openxmlformats-officedocument.presentationml.slide+xml"/>
  <Override PartName="/ppt/slides/slide97.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72.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notesSlides/notesSlide59.xml" ContentType="application/vnd.openxmlformats-officedocument.presentationml.notesSlide+xml"/>
  <Override PartName="/ppt/slides/slide93.xml" ContentType="application/vnd.openxmlformats-officedocument.presentationml.slide+xml"/>
  <Override PartName="/ppt/notesSlides/notesSlide68.xml" ContentType="application/vnd.openxmlformats-officedocument.presentationml.notesSlide+xml"/>
  <Override PartName="/ppt/slides/slide101.xml" ContentType="application/vnd.openxmlformats-officedocument.presentationml.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98.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slides/slide94.xml" ContentType="application/vnd.openxmlformats-officedocument.presentationml.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slides/slide99.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4010" r:id="rId1"/>
  </p:sldMasterIdLst>
  <p:notesMasterIdLst>
    <p:notesMasterId r:id="rId103"/>
  </p:notesMasterIdLst>
  <p:sldIdLst>
    <p:sldId id="442" r:id="rId2"/>
    <p:sldId id="781" r:id="rId3"/>
    <p:sldId id="756" r:id="rId4"/>
    <p:sldId id="502" r:id="rId5"/>
    <p:sldId id="755" r:id="rId6"/>
    <p:sldId id="503" r:id="rId7"/>
    <p:sldId id="764" r:id="rId8"/>
    <p:sldId id="765" r:id="rId9"/>
    <p:sldId id="766" r:id="rId10"/>
    <p:sldId id="508" r:id="rId11"/>
    <p:sldId id="606" r:id="rId12"/>
    <p:sldId id="607" r:id="rId13"/>
    <p:sldId id="608" r:id="rId14"/>
    <p:sldId id="609" r:id="rId15"/>
    <p:sldId id="610" r:id="rId16"/>
    <p:sldId id="611" r:id="rId17"/>
    <p:sldId id="612" r:id="rId18"/>
    <p:sldId id="613" r:id="rId19"/>
    <p:sldId id="615" r:id="rId20"/>
    <p:sldId id="616" r:id="rId21"/>
    <p:sldId id="617" r:id="rId22"/>
    <p:sldId id="787" r:id="rId23"/>
    <p:sldId id="618" r:id="rId24"/>
    <p:sldId id="746" r:id="rId25"/>
    <p:sldId id="619" r:id="rId26"/>
    <p:sldId id="620" r:id="rId27"/>
    <p:sldId id="783" r:id="rId28"/>
    <p:sldId id="621" r:id="rId29"/>
    <p:sldId id="729" r:id="rId30"/>
    <p:sldId id="730" r:id="rId31"/>
    <p:sldId id="732" r:id="rId32"/>
    <p:sldId id="737" r:id="rId33"/>
    <p:sldId id="741" r:id="rId34"/>
    <p:sldId id="757" r:id="rId35"/>
    <p:sldId id="782" r:id="rId36"/>
    <p:sldId id="749" r:id="rId37"/>
    <p:sldId id="788" r:id="rId38"/>
    <p:sldId id="789" r:id="rId39"/>
    <p:sldId id="742" r:id="rId40"/>
    <p:sldId id="743" r:id="rId41"/>
    <p:sldId id="744" r:id="rId42"/>
    <p:sldId id="623" r:id="rId43"/>
    <p:sldId id="625" r:id="rId44"/>
    <p:sldId id="626" r:id="rId45"/>
    <p:sldId id="753" r:id="rId46"/>
    <p:sldId id="754" r:id="rId47"/>
    <p:sldId id="630" r:id="rId48"/>
    <p:sldId id="634" r:id="rId49"/>
    <p:sldId id="635" r:id="rId50"/>
    <p:sldId id="636" r:id="rId51"/>
    <p:sldId id="745" r:id="rId52"/>
    <p:sldId id="641" r:id="rId53"/>
    <p:sldId id="790" r:id="rId54"/>
    <p:sldId id="547" r:id="rId55"/>
    <p:sldId id="631" r:id="rId56"/>
    <p:sldId id="784" r:id="rId57"/>
    <p:sldId id="785" r:id="rId58"/>
    <p:sldId id="646" r:id="rId59"/>
    <p:sldId id="786" r:id="rId60"/>
    <p:sldId id="549" r:id="rId61"/>
    <p:sldId id="650" r:id="rId62"/>
    <p:sldId id="651" r:id="rId63"/>
    <p:sldId id="551" r:id="rId64"/>
    <p:sldId id="654" r:id="rId65"/>
    <p:sldId id="555" r:id="rId66"/>
    <p:sldId id="657" r:id="rId67"/>
    <p:sldId id="556" r:id="rId68"/>
    <p:sldId id="557" r:id="rId69"/>
    <p:sldId id="558" r:id="rId70"/>
    <p:sldId id="559" r:id="rId71"/>
    <p:sldId id="660" r:id="rId72"/>
    <p:sldId id="663" r:id="rId73"/>
    <p:sldId id="664" r:id="rId74"/>
    <p:sldId id="574" r:id="rId75"/>
    <p:sldId id="767" r:id="rId76"/>
    <p:sldId id="768" r:id="rId77"/>
    <p:sldId id="769" r:id="rId78"/>
    <p:sldId id="770" r:id="rId79"/>
    <p:sldId id="771" r:id="rId80"/>
    <p:sldId id="772" r:id="rId81"/>
    <p:sldId id="774" r:id="rId82"/>
    <p:sldId id="775" r:id="rId83"/>
    <p:sldId id="776" r:id="rId84"/>
    <p:sldId id="779" r:id="rId85"/>
    <p:sldId id="780" r:id="rId86"/>
    <p:sldId id="777" r:id="rId87"/>
    <p:sldId id="778" r:id="rId88"/>
    <p:sldId id="578" r:id="rId89"/>
    <p:sldId id="702" r:id="rId90"/>
    <p:sldId id="584" r:id="rId91"/>
    <p:sldId id="703" r:id="rId92"/>
    <p:sldId id="704" r:id="rId93"/>
    <p:sldId id="601" r:id="rId94"/>
    <p:sldId id="602" r:id="rId95"/>
    <p:sldId id="603" r:id="rId96"/>
    <p:sldId id="759" r:id="rId97"/>
    <p:sldId id="760" r:id="rId98"/>
    <p:sldId id="761" r:id="rId99"/>
    <p:sldId id="762" r:id="rId100"/>
    <p:sldId id="763" r:id="rId101"/>
    <p:sldId id="604" r:id="rId102"/>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Arial" charset="0"/>
        <a:ea typeface="ＭＳ Ｐゴシック" pitchFamily="32"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2"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2"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2"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2" charset="-128"/>
        <a:cs typeface="+mn-cs"/>
      </a:defRPr>
    </a:lvl5pPr>
    <a:lvl6pPr marL="2286000" algn="l" defTabSz="914400" rtl="0" eaLnBrk="1" latinLnBrk="0" hangingPunct="1">
      <a:defRPr sz="2400" kern="1200">
        <a:solidFill>
          <a:schemeClr val="tx1"/>
        </a:solidFill>
        <a:latin typeface="Arial" charset="0"/>
        <a:ea typeface="ＭＳ Ｐゴシック" pitchFamily="32" charset="-128"/>
        <a:cs typeface="+mn-cs"/>
      </a:defRPr>
    </a:lvl6pPr>
    <a:lvl7pPr marL="2743200" algn="l" defTabSz="914400" rtl="0" eaLnBrk="1" latinLnBrk="0" hangingPunct="1">
      <a:defRPr sz="2400" kern="1200">
        <a:solidFill>
          <a:schemeClr val="tx1"/>
        </a:solidFill>
        <a:latin typeface="Arial" charset="0"/>
        <a:ea typeface="ＭＳ Ｐゴシック" pitchFamily="32" charset="-128"/>
        <a:cs typeface="+mn-cs"/>
      </a:defRPr>
    </a:lvl7pPr>
    <a:lvl8pPr marL="3200400" algn="l" defTabSz="914400" rtl="0" eaLnBrk="1" latinLnBrk="0" hangingPunct="1">
      <a:defRPr sz="2400" kern="1200">
        <a:solidFill>
          <a:schemeClr val="tx1"/>
        </a:solidFill>
        <a:latin typeface="Arial" charset="0"/>
        <a:ea typeface="ＭＳ Ｐゴシック" pitchFamily="32" charset="-128"/>
        <a:cs typeface="+mn-cs"/>
      </a:defRPr>
    </a:lvl8pPr>
    <a:lvl9pPr marL="3657600" algn="l" defTabSz="914400" rtl="0" eaLnBrk="1" latinLnBrk="0" hangingPunct="1">
      <a:defRPr sz="2400" kern="1200">
        <a:solidFill>
          <a:schemeClr val="tx1"/>
        </a:solidFill>
        <a:latin typeface="Arial" charset="0"/>
        <a:ea typeface="ＭＳ Ｐゴシック" pitchFamily="32" charset="-128"/>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Richard Clark" initials="" lastIdx="6"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hiddenSlides="1"/>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9933FF"/>
    <a:srgbClr val="6600CC"/>
    <a:srgbClr val="F46901"/>
    <a:srgbClr val="33CC00"/>
    <a:srgbClr val="3B6E8F"/>
    <a:srgbClr val="6699CC"/>
    <a:srgbClr val="99CCFF"/>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87252" autoAdjust="0"/>
  </p:normalViewPr>
  <p:slideViewPr>
    <p:cSldViewPr>
      <p:cViewPr>
        <p:scale>
          <a:sx n="100" d="100"/>
          <a:sy n="100" d="100"/>
        </p:scale>
        <p:origin x="-1128" y="96"/>
      </p:cViewPr>
      <p:guideLst>
        <p:guide orient="horz" pos="2160"/>
        <p:guide pos="2880"/>
      </p:guideLst>
    </p:cSldViewPr>
  </p:slideViewPr>
  <p:notesTextViewPr>
    <p:cViewPr>
      <p:scale>
        <a:sx n="1" d="1"/>
        <a:sy n="1" d="1"/>
      </p:scale>
      <p:origin x="0" y="0"/>
    </p:cViewPr>
  </p:notesTextViewPr>
  <p:sorterViewPr>
    <p:cViewPr>
      <p:scale>
        <a:sx n="66" d="100"/>
        <a:sy n="66" d="100"/>
      </p:scale>
      <p:origin x="0" y="2512"/>
    </p:cViewPr>
  </p:sorterViewPr>
  <p:gridSpacing cx="78028800" cy="780288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interSettings" Target="printerSettings/printerSettings1.bin"/><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1-10-24T12:10:16.126" idx="4">
    <p:pos x="10" y="10"/>
    <p:text>Need to check compatibility with current browsers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1-05-11T17:25:19.050"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wrap="square" lIns="96661" tIns="48331" rIns="96661" bIns="48331" numCol="1" anchor="t" anchorCtr="0" compatLnSpc="1">
            <a:prstTxWarp prst="textNoShape">
              <a:avLst/>
            </a:prstTxWarp>
          </a:bodyPr>
          <a:lstStyle>
            <a:lvl1pPr>
              <a:defRPr sz="1300">
                <a:latin typeface="Calibri" pitchFamily="-106" charset="0"/>
                <a:ea typeface="+mn-ea"/>
                <a:cs typeface="Arial" charset="0"/>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pitchFamily="32" charset="0"/>
              </a:defRPr>
            </a:lvl1pPr>
          </a:lstStyle>
          <a:p>
            <a:fld id="{63937A58-BCCC-4798-BA29-3846E9D5ECF7}" type="datetime1">
              <a:rPr lang="en-US"/>
              <a:pPr/>
              <a:t>3/9/12</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709613" y="4862513"/>
            <a:ext cx="5680075" cy="4603750"/>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721850"/>
            <a:ext cx="3076575" cy="511175"/>
          </a:xfrm>
          <a:prstGeom prst="rect">
            <a:avLst/>
          </a:prstGeom>
        </p:spPr>
        <p:txBody>
          <a:bodyPr vert="horz" wrap="square" lIns="96661" tIns="48331" rIns="96661" bIns="48331" numCol="1" anchor="b" anchorCtr="0" compatLnSpc="1">
            <a:prstTxWarp prst="textNoShape">
              <a:avLst/>
            </a:prstTxWarp>
          </a:bodyPr>
          <a:lstStyle>
            <a:lvl1pPr>
              <a:defRPr sz="1300">
                <a:latin typeface="Calibri" pitchFamily="-106"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pitchFamily="32" charset="0"/>
              </a:defRPr>
            </a:lvl1pPr>
          </a:lstStyle>
          <a:p>
            <a:fld id="{2D5F8B6C-0585-47D0-97DC-B39DDE1D45D8}" type="slidenum">
              <a:rPr lang="en-US"/>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184733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32"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3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bergmans.com/WebSocket/collectdViewer.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2" charset="-128"/>
              </a:defRPr>
            </a:lvl1pPr>
            <a:lvl2pPr marL="37931725" indent="-37474525"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200" eaLnBrk="0" fontAlgn="base" hangingPunct="0">
              <a:spcBef>
                <a:spcPct val="0"/>
              </a:spcBef>
              <a:spcAft>
                <a:spcPct val="0"/>
              </a:spcAft>
              <a:defRPr sz="2400">
                <a:solidFill>
                  <a:schemeClr val="tx1"/>
                </a:solidFill>
                <a:latin typeface="Arial" charset="0"/>
                <a:ea typeface="ＭＳ Ｐゴシック" pitchFamily="32" charset="-128"/>
              </a:defRPr>
            </a:lvl6pPr>
            <a:lvl7pPr marL="914400" eaLnBrk="0" fontAlgn="base" hangingPunct="0">
              <a:spcBef>
                <a:spcPct val="0"/>
              </a:spcBef>
              <a:spcAft>
                <a:spcPct val="0"/>
              </a:spcAft>
              <a:defRPr sz="2400">
                <a:solidFill>
                  <a:schemeClr val="tx1"/>
                </a:solidFill>
                <a:latin typeface="Arial" charset="0"/>
                <a:ea typeface="ＭＳ Ｐゴシック" pitchFamily="32" charset="-128"/>
              </a:defRPr>
            </a:lvl7pPr>
            <a:lvl8pPr marL="1371600" eaLnBrk="0" fontAlgn="base" hangingPunct="0">
              <a:spcBef>
                <a:spcPct val="0"/>
              </a:spcBef>
              <a:spcAft>
                <a:spcPct val="0"/>
              </a:spcAft>
              <a:defRPr sz="2400">
                <a:solidFill>
                  <a:schemeClr val="tx1"/>
                </a:solidFill>
                <a:latin typeface="Arial" charset="0"/>
                <a:ea typeface="ＭＳ Ｐゴシック" pitchFamily="32" charset="-128"/>
              </a:defRPr>
            </a:lvl8pPr>
            <a:lvl9pPr marL="1828800"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fld id="{F98371D3-631A-4D49-909F-D7C6341A7C1C}" type="slidenum">
              <a:rPr lang="en-US" sz="1300">
                <a:latin typeface="Calibri" pitchFamily="32" charset="0"/>
              </a:rPr>
              <a:pPr eaLnBrk="1" hangingPunct="1"/>
              <a:t>1</a:t>
            </a:fld>
            <a:endParaRPr lang="en-US" sz="1300">
              <a:latin typeface="Calibri" pitchFamily="32"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18436" name="Rectangle 3"/>
          <p:cNvSpPr>
            <a:spLocks noGrp="1" noChangeArrowheads="1"/>
          </p:cNvSpPr>
          <p:nvPr>
            <p:ph type="body" idx="1"/>
          </p:nvPr>
        </p:nvSpPr>
        <p:spPr bwMode="auto"/>
        <p:txBody>
          <a:bodyPr>
            <a:normAutofit lnSpcReduction="10000"/>
          </a:bodyPr>
          <a:lstStyle/>
          <a:p>
            <a:pPr eaLnBrk="1" hangingPunct="1">
              <a:defRPr/>
            </a:pPr>
            <a:endParaRPr lang="en-US" dirty="0" smtClean="0">
              <a:latin typeface="Arial" charset="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Web</a:t>
            </a:r>
            <a:r>
              <a:rPr lang="en-US" baseline="0" dirty="0" smtClean="0"/>
              <a:t> was originally designed for this request-response and the way to get real-time data would you have to refresh over and over, many times. So the next thought was to build this refreshing in under the covers, and you can do that by using Ajax. Ajax is common today and with it you can communicate to the server and then update the page without a page refresh. To an end user it gives the appearance of a low-latency real time application.</a:t>
            </a:r>
          </a:p>
          <a:p>
            <a:endParaRPr lang="en-US" baseline="0" dirty="0" smtClean="0"/>
          </a:p>
          <a:p>
            <a:r>
              <a:rPr lang="en-US" dirty="0" smtClean="0"/>
              <a:t>(Back to diagram) So if you have an HTTP request to ping</a:t>
            </a:r>
            <a:r>
              <a:rPr lang="en-US" baseline="0" dirty="0" smtClean="0"/>
              <a:t> the server, "do you have some data?", and then process that and display that on the page.. You can do all that and it makes for a pretty dynamic looking page. You can do that once a second, even. The user wouldn't be any wiser. It would seem like a responsive application even though you're polling. But even though the user doesn't see it, the browser is still sending all of these messages constantly to the server so you can imagine the kind of traffic that's going over the wire.</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Three ways</a:t>
            </a:r>
            <a:r>
              <a:rPr lang="en-US" baseline="0" dirty="0" smtClean="0"/>
              <a:t> to request info:  polling, long-polling, and streaming</a:t>
            </a:r>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Never-ending request to the server. There’s no response.</a:t>
            </a:r>
          </a:p>
          <a:p>
            <a:r>
              <a:rPr lang="en-US" dirty="0" smtClean="0"/>
              <a:t>Very efficient but not legal HTTP – should</a:t>
            </a:r>
            <a:r>
              <a:rPr lang="en-US" baseline="0" dirty="0" smtClean="0"/>
              <a:t> be request/response (proxies/firewalls do expect this information to be long-lived, so it waits/buffers until it’s complete, which then causes problems)</a:t>
            </a:r>
          </a:p>
          <a:p>
            <a:r>
              <a:rPr lang="en-US" baseline="0" dirty="0" smtClean="0"/>
              <a:t>You can only make so many connections to one domain</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D9EA5EF-5E38-4332-B131-120C7EC160F3}" type="slidenum">
              <a:rPr lang="en-US" smtClean="0">
                <a:latin typeface="Helvetica Neue"/>
                <a:ea typeface="ヒラギノ角ゴ ProN W3"/>
                <a:cs typeface="ヒラギノ角ゴ ProN W3"/>
                <a:sym typeface="Helvetica Neue"/>
              </a:rPr>
              <a:pPr/>
              <a:t>20</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when the server responds</a:t>
            </a:r>
            <a:r>
              <a:rPr lang="en-US" baseline="0" dirty="0" smtClean="0"/>
              <a:t> it also has the HTTP Response Headers. And this hasn't included any data yet. The data, remember, is the prices of the stock.</a:t>
            </a:r>
          </a:p>
          <a:p>
            <a:endParaRPr lang="en-US" baseline="0" dirty="0" smtClean="0"/>
          </a:p>
          <a:p>
            <a:r>
              <a:rPr lang="en-US" baseline="0" dirty="0" smtClean="0"/>
              <a:t>In this example the overhead was 871 bytes. Sometimes it's lower but it can also go quite a bit higher. In the range of 1,000 bytes is common.</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endParaRPr lang="en-US" smtClean="0">
              <a:cs typeface="ＭＳ Ｐゴシック" pitchFamily="32" charset="-128"/>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2" charset="-128"/>
              </a:defRPr>
            </a:lvl1pPr>
            <a:lvl2pPr marL="37930345" indent="-37473160"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183" eaLnBrk="0" fontAlgn="base" hangingPunct="0">
              <a:spcBef>
                <a:spcPct val="0"/>
              </a:spcBef>
              <a:spcAft>
                <a:spcPct val="0"/>
              </a:spcAft>
              <a:defRPr sz="2400">
                <a:solidFill>
                  <a:schemeClr val="tx1"/>
                </a:solidFill>
                <a:latin typeface="Arial" charset="0"/>
                <a:ea typeface="ＭＳ Ｐゴシック" pitchFamily="32" charset="-128"/>
              </a:defRPr>
            </a:lvl6pPr>
            <a:lvl7pPr marL="914366" eaLnBrk="0" fontAlgn="base" hangingPunct="0">
              <a:spcBef>
                <a:spcPct val="0"/>
              </a:spcBef>
              <a:spcAft>
                <a:spcPct val="0"/>
              </a:spcAft>
              <a:defRPr sz="2400">
                <a:solidFill>
                  <a:schemeClr val="tx1"/>
                </a:solidFill>
                <a:latin typeface="Arial" charset="0"/>
                <a:ea typeface="ＭＳ Ｐゴシック" pitchFamily="32" charset="-128"/>
              </a:defRPr>
            </a:lvl7pPr>
            <a:lvl8pPr marL="1371550" eaLnBrk="0" fontAlgn="base" hangingPunct="0">
              <a:spcBef>
                <a:spcPct val="0"/>
              </a:spcBef>
              <a:spcAft>
                <a:spcPct val="0"/>
              </a:spcAft>
              <a:defRPr sz="2400">
                <a:solidFill>
                  <a:schemeClr val="tx1"/>
                </a:solidFill>
                <a:latin typeface="Arial" charset="0"/>
                <a:ea typeface="ＭＳ Ｐゴシック" pitchFamily="32" charset="-128"/>
              </a:defRPr>
            </a:lvl8pPr>
            <a:lvl9pPr marL="1828734"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fld id="{7ADB0835-DB56-4B54-ACA1-2B6DA5D0980C}" type="slidenum">
              <a:rPr lang="en-US" sz="1300">
                <a:latin typeface="Calibri" pitchFamily="32" charset="0"/>
              </a:rPr>
              <a:pPr eaLnBrk="1" hangingPunct="1"/>
              <a:t>23</a:t>
            </a:fld>
            <a:endParaRPr lang="en-US" sz="1300" dirty="0">
              <a:latin typeface="Calibri" pitchFamily="3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Ian </a:t>
            </a:r>
            <a:r>
              <a:rPr lang="en-US" dirty="0" err="1" smtClean="0"/>
              <a:t>Hickson</a:t>
            </a:r>
            <a:r>
              <a:rPr lang="en-US" dirty="0" smtClean="0"/>
              <a:t>,</a:t>
            </a:r>
            <a:r>
              <a:rPr lang="en-US" baseline="0" dirty="0" smtClean="0"/>
              <a:t> the HTML5 spec lead, has an interesting quote. Because of the latency reduction and reduction in the number of bytes going over the wire – these are huge to Google who operate on a such a scale that any saving in network traffic is worthwhile. So this will probably guarantee that WebSocket has a prominent place in the future.</a:t>
            </a:r>
          </a:p>
          <a:p>
            <a:endParaRPr lang="en-US" baseline="0" dirty="0" smtClean="0"/>
          </a:p>
          <a:p>
            <a:r>
              <a:rPr lang="en-US" baseline="0" dirty="0" smtClean="0"/>
              <a:t>Think of, for example Google Docs. If I'm in a Google Doc and Bob is too, I can see changes as he's making them; almost character for character. Imagine what that looks like without WebSocket. You're polling and for every character a user types, that 1 byte requires nearly 1,000 bytes of header traffic. That just doesn't scale.</a:t>
            </a:r>
          </a:p>
          <a:p>
            <a:endParaRPr lang="en-US" baseline="0" dirty="0" smtClean="0"/>
          </a:p>
          <a:p>
            <a:r>
              <a:rPr lang="en-US" baseline="0" dirty="0" smtClean="0"/>
              <a:t>So you can see that in lots of different areas, such as where you pay for your bandwidth, or mobile communication, cloud computing it suddenly becomes interesting to reduce your header throughput by 1000x.</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t>
            </a:r>
            <a:r>
              <a:rPr lang="en-US" dirty="0" err="1" smtClean="0"/>
              <a:t>mrdoob.com/projects/multiuserpad</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is where WebSocket enters</a:t>
            </a:r>
            <a:r>
              <a:rPr lang="en-US" baseline="0" dirty="0" smtClean="0"/>
              <a:t> the picture. WebSocket is a new HTML5 API, but also it was clear that you couldn't necessarily just keep building on the same HTTP protocol. So WebSocket is also a new protocol as well.</a:t>
            </a:r>
            <a:endParaRPr lang="en-US" dirty="0" smtClean="0"/>
          </a:p>
        </p:txBody>
      </p:sp>
      <p:sp>
        <p:nvSpPr>
          <p:cNvPr id="157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AE3C6F5-3F57-43BC-8627-8E40FCAAB38A}" type="slidenum">
              <a:rPr lang="en-US" smtClean="0">
                <a:latin typeface="Helvetica Neue"/>
                <a:ea typeface="ヒラギノ角ゴ ProN W3"/>
                <a:cs typeface="ヒラギノ角ゴ ProN W3"/>
                <a:sym typeface="Helvetica Neue"/>
              </a:rPr>
              <a:pPr/>
              <a:t>25</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Does</a:t>
            </a:r>
            <a:r>
              <a:rPr lang="en-US" baseline="0" dirty="0" smtClean="0"/>
              <a:t> anyone know what WebSockets have to do with model trains? Ian Hickson, who works for Google, is the HTML5 spec lead – not just for WebSocket but for all of HTML5. He does this both in WHATWG and W3C. And he is a big fan of model trains and had been playing with them for a long time (since before the internet was invented). He wanted to be able to control a model train from a browser, but just wanted a TCP connection running his own protocol to connect to the train controller. But of course you can't open a full-duplex socket connection from a browser. So he started doing it with techniques, called things like Ajax or Comet, available at the time. Other names are "long polling" or "hanging get.”  But all of these techniques involved polling or querying the server for an update as well as translating text-based data to TCP-based data and overall it was an inefficient and painful process.</a:t>
            </a:r>
          </a:p>
          <a:p>
            <a:endParaRPr lang="en-US" baseline="0" dirty="0" smtClean="0"/>
          </a:p>
          <a:p>
            <a:r>
              <a:rPr lang="en-US" baseline="0" dirty="0" smtClean="0"/>
              <a:t>So Ian added something called "TCP Connection" to the HTML5 spec. At that point Kaazing had been going for a year, and they were working on building a better Comet server. When they saw the "TCP Connection" in the spec, they realized it was what they needed: a socket connection in a browser. So almost from one day to the next they realized they could throw out what they'd been doing and begin contributing to the spec. The bulk of WebSocket today comes out of the work of Kaazing, although it's now an open standard and driven by the community including the likes of Apple, Google, browser vendors, and so on.</a:t>
            </a:r>
          </a:p>
          <a:p>
            <a:endParaRPr lang="en-US" baseline="0" dirty="0" smtClean="0"/>
          </a:p>
          <a:p>
            <a:r>
              <a:rPr lang="en-US" baseline="0" dirty="0" smtClean="0"/>
              <a:t>So if want to build a model train controller, it will now be much simpler with WebSockets. </a:t>
            </a:r>
            <a:r>
              <a:rPr lang="en-US" baseline="0" dirty="0" smtClean="0">
                <a:sym typeface="Wingdings" pitchFamily="2" charset="2"/>
              </a:rPr>
              <a:t></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there is the WHATWG that first created these new ideas. Then things are proposed to put into the official HTML5 spec, under W3C. But protocols are typically handled by IETF (Internet Engineering Task Force). We are actively involved in IETF meetings about the protocol.</a:t>
            </a:r>
          </a:p>
          <a:p>
            <a:endParaRPr lang="en-US" baseline="0" dirty="0" smtClean="0"/>
          </a:p>
          <a:p>
            <a:r>
              <a:rPr lang="en-US" baseline="0" dirty="0" smtClean="0"/>
              <a:t>WebSocket is a protocol that allows you to create a full-duplex text-based socket. I say text-based because that's what it does at the moment, but there's already work in the spec to make a binary socket connection. In fact at </a:t>
            </a:r>
            <a:r>
              <a:rPr lang="en-US" baseline="0" dirty="0" err="1" smtClean="0"/>
              <a:t>Kaazing</a:t>
            </a:r>
            <a:r>
              <a:rPr lang="en-US" baseline="0" dirty="0" smtClean="0"/>
              <a:t> we've already implemented binary sockets. It's pretty easy to do if you have that WebSocket foundation. What's nice with WebSockets is that they are able to share ports with existing HTTP traffic. It starts out as an HTTP handshake and then upgrades the underlying TCP connection to WebSocket. The first thing in the handshake is where the client says to the server, do you speak WebSocket. The server says yes and agrees to upgrade to the WebSocket protocol.</a:t>
            </a:r>
          </a:p>
          <a:p>
            <a:endParaRPr lang="en-US" baseline="0" dirty="0" smtClean="0"/>
          </a:p>
          <a:p>
            <a:r>
              <a:rPr lang="en-US" baseline="0" dirty="0" smtClean="0"/>
              <a:t>It's cross-domain capable so it implements the CORS spec. And this is already powerful by itself, letting you do things you couldn't do with Ajax or Comet.</a:t>
            </a:r>
          </a:p>
          <a:p>
            <a:endParaRPr lang="en-US" baseline="0" dirty="0" smtClean="0"/>
          </a:p>
          <a:p>
            <a:r>
              <a:rPr lang="en-US" baseline="0" dirty="0" smtClean="0"/>
              <a:t>And because of this HTTP handshake it can run over port 80 which means you don't have to open separate ports in firewalls and proxies. </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28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use JavaScript</a:t>
            </a:r>
            <a:r>
              <a:rPr lang="en-US" baseline="0" dirty="0" smtClean="0"/>
              <a:t> to evaluate if the browser has native support for WebSocket using code like this.</a:t>
            </a:r>
          </a:p>
          <a:p>
            <a:endParaRPr lang="en-US" baseline="0" dirty="0" smtClean="0"/>
          </a:p>
          <a:p>
            <a:r>
              <a:rPr lang="en-US" b="1" baseline="0" dirty="0" smtClean="0"/>
              <a:t>Demo: </a:t>
            </a:r>
            <a:r>
              <a:rPr lang="en-US" baseline="0" dirty="0" smtClean="0"/>
              <a:t>Open Chrome, Ctrl-Shift-J for console, and type "</a:t>
            </a:r>
            <a:r>
              <a:rPr lang="en-US" baseline="0" dirty="0" err="1" smtClean="0"/>
              <a:t>window.WebSocket</a:t>
            </a:r>
            <a:r>
              <a:rPr lang="en-US" baseline="0" dirty="0" smtClean="0"/>
              <a:t>” </a:t>
            </a:r>
          </a:p>
          <a:p>
            <a:r>
              <a:rPr lang="en-US" baseline="0" dirty="0" smtClean="0"/>
              <a:t>The same thing in other browsers comes back blank or undefined indicating no native support.</a:t>
            </a:r>
            <a:endParaRPr lang="en-US" dirty="0"/>
          </a:p>
        </p:txBody>
      </p:sp>
      <p:sp>
        <p:nvSpPr>
          <p:cNvPr id="6" name="Footer Placeholder 5"/>
          <p:cNvSpPr>
            <a:spLocks noGrp="1"/>
          </p:cNvSpPr>
          <p:nvPr>
            <p:ph type="ftr" sz="quarter" idx="10"/>
          </p:nvPr>
        </p:nvSpPr>
        <p:spPr/>
        <p:txBody>
          <a:bodyPr/>
          <a:lstStyle/>
          <a:p>
            <a:pPr>
              <a:defRPr/>
            </a:pPr>
            <a:r>
              <a:rPr lang="en-US" dirty="0" smtClean="0"/>
              <a:t>© 2011 - Kaazing Corporation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WebSocket API is straightforward and simple to use.</a:t>
            </a:r>
          </a:p>
          <a:p>
            <a:endParaRPr lang="en-US" dirty="0" smtClean="0"/>
          </a:p>
          <a:p>
            <a:r>
              <a:rPr lang="en-US" dirty="0" smtClean="0"/>
              <a:t>First you create a new WebSocket</a:t>
            </a:r>
            <a:r>
              <a:rPr lang="en-US" baseline="0" dirty="0" smtClean="0"/>
              <a:t> and you pass in the WebSocket URL using the WebSocket scheme (ws://).</a:t>
            </a:r>
          </a:p>
          <a:p>
            <a:endParaRPr lang="en-US" baseline="0" dirty="0" smtClean="0"/>
          </a:p>
          <a:p>
            <a:r>
              <a:rPr lang="en-US" baseline="0" dirty="0" smtClean="0"/>
              <a:t>Then it's a matter of associating these listeners. It's similar to actual socket programming: you have a listener so you know when messages arrive and then you can process them. It's truly asynchronous; you don't know when you're going to get this message. You're not polling anymore, you just get messages when they arrive.</a:t>
            </a:r>
          </a:p>
          <a:p>
            <a:endParaRPr lang="en-US" baseline="0" dirty="0" smtClean="0"/>
          </a:p>
          <a:p>
            <a:r>
              <a:rPr lang="en-US" baseline="0" dirty="0" smtClean="0"/>
              <a:t>You have a listener for </a:t>
            </a:r>
            <a:r>
              <a:rPr lang="en-US" baseline="0" dirty="0" smtClean="0">
                <a:latin typeface="Courier"/>
              </a:rPr>
              <a:t>onopen</a:t>
            </a:r>
            <a:r>
              <a:rPr lang="en-US" baseline="0" dirty="0" smtClean="0"/>
              <a:t> so that you can react once the connection is open. Similarly you have an onclose listener to take any actions you want when the connection is closed. The main one is the </a:t>
            </a:r>
            <a:r>
              <a:rPr lang="en-US" baseline="0" dirty="0" err="1" smtClean="0"/>
              <a:t>onmessage</a:t>
            </a:r>
            <a:r>
              <a:rPr lang="en-US" baseline="0" dirty="0" smtClean="0"/>
              <a:t> listener so you can react every time a message arrives.</a:t>
            </a:r>
          </a:p>
          <a:p>
            <a:endParaRPr lang="en-US" baseline="0" dirty="0" smtClean="0"/>
          </a:p>
        </p:txBody>
      </p:sp>
      <p:sp>
        <p:nvSpPr>
          <p:cNvPr id="6" name="Footer Placeholder 5"/>
          <p:cNvSpPr>
            <a:spLocks noGrp="1"/>
          </p:cNvSpPr>
          <p:nvPr>
            <p:ph type="ftr" sz="quarter" idx="10"/>
          </p:nvPr>
        </p:nvSpPr>
        <p:spPr/>
        <p:txBody>
          <a:bodyPr/>
          <a:lstStyle/>
          <a:p>
            <a:pPr>
              <a:defRPr/>
            </a:pPr>
            <a:r>
              <a:rPr lang="en-US" dirty="0" smtClean="0"/>
              <a:t>© 2011 - Kaazing Corporation</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a:t>
            </a:r>
            <a:r>
              <a:rPr lang="en-US" baseline="0" dirty="0" smtClean="0"/>
              <a:t>WebSockets you can also send messages back to a server. This is the full-duplex part. You use the send() function and simply specify the message you want to send. It's very easy.</a:t>
            </a:r>
          </a:p>
          <a:p>
            <a:endParaRPr lang="en-US" baseline="0" dirty="0" smtClean="0"/>
          </a:p>
          <a:p>
            <a:r>
              <a:rPr lang="en-US" baseline="0" dirty="0" smtClean="0"/>
              <a:t>A close() function is used to end the connection.</a:t>
            </a:r>
            <a:endParaRPr lang="en-US" dirty="0"/>
          </a:p>
        </p:txBody>
      </p:sp>
      <p:sp>
        <p:nvSpPr>
          <p:cNvPr id="6" name="Footer Placeholder 5"/>
          <p:cNvSpPr>
            <a:spLocks noGrp="1"/>
          </p:cNvSpPr>
          <p:nvPr>
            <p:ph type="ftr" sz="quarter" idx="10"/>
          </p:nvPr>
        </p:nvSpPr>
        <p:spPr/>
        <p:txBody>
          <a:bodyPr/>
          <a:lstStyle/>
          <a:p>
            <a:pPr>
              <a:defRPr/>
            </a:pPr>
            <a:r>
              <a:rPr lang="en-US" dirty="0" smtClean="0"/>
              <a:t>© 2011 - Kaazing Corporation</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34</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endParaRPr lang="en-US" b="0" baseline="0" dirty="0" smtClean="0"/>
          </a:p>
        </p:txBody>
      </p:sp>
      <p:sp>
        <p:nvSpPr>
          <p:cNvPr id="4" name="Slide Number Placeholder 3"/>
          <p:cNvSpPr>
            <a:spLocks noGrp="1"/>
          </p:cNvSpPr>
          <p:nvPr>
            <p:ph type="sldNum" sz="quarter" idx="10"/>
          </p:nvPr>
        </p:nvSpPr>
        <p:spPr/>
        <p:txBody>
          <a:bodyPr/>
          <a:lstStyle/>
          <a:p>
            <a:fld id="{13E32744-4A43-486C-A013-15F63C9A4564}" type="slidenum">
              <a:rPr lang="en-US" smtClean="0"/>
              <a:pPr/>
              <a:t>35</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Having</a:t>
            </a:r>
            <a:r>
              <a:rPr lang="en-US" baseline="0" dirty="0" smtClean="0"/>
              <a:t> all of those servers with WebSocket support is great but to use them, you need a browser that supports WebSocket. Today only the Google Chrome and Safari browsers do that. So what do you do for users who are using other browsers? In particular there are a lot of corporate environments that strictly control browsers and versions. There are a surprising number of companies that are still on IE6, particularly in the financial industries. You have little hope of getting them onto Chrome or Safari just so they can use WebSocket.</a:t>
            </a:r>
          </a:p>
          <a:p>
            <a:endParaRPr lang="en-US" baseline="0" dirty="0" smtClean="0"/>
          </a:p>
          <a:p>
            <a:r>
              <a:rPr lang="en-US" baseline="0" dirty="0" smtClean="0"/>
              <a:t>The solution is emulation. One way is using Flash. Flash has a way that lets you open a socket. With Flash, though, for secure WebSocket connections you need to host what is called a policies file and to host that it needs to be on a different port which means opening a new port in the firewalls. This negates the whole point of running on port 80. And as we'll learn later, in an enterprise environment when you start having proxy servers in the middle, a lot of the WebSocket connections don't work anymore. To counter that you need secure WebSockets. So the Flash emulation is not a great solution. Also, remember, Flash doesn't work on the iPhone or iPad.</a:t>
            </a:r>
          </a:p>
          <a:p>
            <a:endParaRPr lang="en-US" baseline="0" dirty="0" smtClean="0"/>
          </a:p>
          <a:p>
            <a:r>
              <a:rPr lang="en-US" baseline="0" dirty="0" smtClean="0"/>
              <a:t>At Kaazing we spent a lot of development effort getting client emulation right. It is plugin-free and completely transparent so a developer doesn't have to care if the browser supports WebSocket or not. When you use the Kaazing client libraries it introspects the browser. If it supports WebSocket then great, if not, we automatically fall back to emulation mode. As far as the developer is concerned they are using the same API and have no idea if the browser is using native WebSocket or not. In either case their application just works.</a:t>
            </a:r>
          </a:p>
          <a:p>
            <a:endParaRPr lang="en-US" baseline="0" dirty="0" smtClean="0"/>
          </a:p>
          <a:p>
            <a:r>
              <a:rPr lang="en-US" baseline="0" dirty="0" smtClean="0"/>
              <a:t>And when emulation kicks in because you're using a browser that doesn't support WebSocket, the performance is almost as good as native WebSocket itself. So even in the fallback scenario of using emulation, you still get better performance and scalability that can be done by the best Ajax or Comet solution today. The Kaazing client emulation will work in all browsers, including the dreaded IE6, so you aren't forced to wait until browsers get around to implementing WebSocket natively in the browser.</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36</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40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59663">
              <a:defRPr/>
            </a:pPr>
            <a:r>
              <a:rPr lang="en-US" dirty="0" smtClean="0"/>
              <a:t>CollectdViewer plots the output of the collectd statistics collection dameon in the browser at a rate of 2x per second.  Visit</a:t>
            </a:r>
            <a:r>
              <a:rPr lang="en-US" baseline="0" dirty="0" smtClean="0"/>
              <a:t> </a:t>
            </a:r>
            <a:r>
              <a:rPr lang="en-US" sz="1300" dirty="0">
                <a:hlinkClick r:id="rId3"/>
              </a:rPr>
              <a:t>http://bergmans.com/WebSocket/collectdViewer.html</a:t>
            </a:r>
            <a:r>
              <a:rPr lang="en-US" sz="1300" dirty="0"/>
              <a:t> </a:t>
            </a:r>
            <a:r>
              <a:rPr lang="en-US" dirty="0"/>
              <a:t>for more information.</a:t>
            </a:r>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r>
              <a:rPr lang="en-US" sz="1300" dirty="0"/>
              <a:t>- Former author: Ian Hickson, Google</a:t>
            </a:r>
          </a:p>
          <a:p>
            <a:r>
              <a:rPr lang="en-US" sz="1300" dirty="0"/>
              <a:t>- Current authors: Ian Fette, Google and </a:t>
            </a:r>
            <a:r>
              <a:rPr lang="hr-HR" sz="1300"/>
              <a:t>Alexey Melnikov, Isode</a:t>
            </a:r>
            <a:endParaRPr lang="en-US" sz="1300" dirty="0"/>
          </a:p>
          <a:p>
            <a:r>
              <a:rPr lang="en-US" sz="1300" dirty="0"/>
              <a:t>- Former IETF </a:t>
            </a:r>
            <a:r>
              <a:rPr lang="en-US" sz="1300" dirty="0" err="1"/>
              <a:t>HyBi</a:t>
            </a:r>
            <a:r>
              <a:rPr lang="en-US" sz="1300" dirty="0"/>
              <a:t> Working Group co-chair</a:t>
            </a:r>
          </a:p>
          <a:p>
            <a:r>
              <a:rPr lang="nb-NO" sz="1300" dirty="0"/>
              <a:t>	- Joe Hildebrand, Cisco</a:t>
            </a:r>
            <a:endParaRPr lang="en-US" sz="1300" dirty="0"/>
          </a:p>
          <a:p>
            <a:r>
              <a:rPr lang="en-US" sz="1300" dirty="0"/>
              <a:t>- Current IETF </a:t>
            </a:r>
            <a:r>
              <a:rPr lang="en-US" sz="1300" dirty="0" err="1"/>
              <a:t>HyBi</a:t>
            </a:r>
            <a:r>
              <a:rPr lang="en-US" sz="1300" dirty="0"/>
              <a:t> Working Group co-chairs</a:t>
            </a:r>
          </a:p>
          <a:p>
            <a:r>
              <a:rPr lang="en-US" sz="1300" dirty="0"/>
              <a:t>	- Salvatore Loreto, Research Scientist, Ericsson Research, Finland</a:t>
            </a:r>
          </a:p>
          <a:p>
            <a:r>
              <a:rPr lang="ro-RO" sz="1300" dirty="0"/>
              <a:t>	- Gabriel Montenegro</a:t>
            </a:r>
            <a:r>
              <a:rPr lang="ro-RO" sz="1300"/>
              <a:t>, Microsoft</a:t>
            </a:r>
          </a:p>
          <a:p>
            <a:r>
              <a:rPr lang="ro-RO" sz="1300"/>
              <a:t>- Last Call notification: </a:t>
            </a:r>
            <a:r>
              <a:rPr lang="pl-PL" sz="1300"/>
              <a:t>http://www.ietf.org/mail-archive/web/hybi/current/msg07725.html</a:t>
            </a:r>
          </a:p>
          <a:p>
            <a:endParaRPr lang="pl-PL" sz="1300"/>
          </a:p>
          <a:p>
            <a:endParaRPr lang="en-US" baseline="0" dirty="0" smtClean="0">
              <a:cs typeface="ＭＳ Ｐゴシック" pitchFamily="32" charset="-128"/>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2" charset="-128"/>
              </a:defRPr>
            </a:lvl1pPr>
            <a:lvl2pPr marL="37928965" indent="-37471796"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166" eaLnBrk="0" fontAlgn="base" hangingPunct="0">
              <a:spcBef>
                <a:spcPct val="0"/>
              </a:spcBef>
              <a:spcAft>
                <a:spcPct val="0"/>
              </a:spcAft>
              <a:defRPr sz="2400">
                <a:solidFill>
                  <a:schemeClr val="tx1"/>
                </a:solidFill>
                <a:latin typeface="Arial" charset="0"/>
                <a:ea typeface="ＭＳ Ｐゴシック" pitchFamily="32" charset="-128"/>
              </a:defRPr>
            </a:lvl6pPr>
            <a:lvl7pPr marL="914333" eaLnBrk="0" fontAlgn="base" hangingPunct="0">
              <a:spcBef>
                <a:spcPct val="0"/>
              </a:spcBef>
              <a:spcAft>
                <a:spcPct val="0"/>
              </a:spcAft>
              <a:defRPr sz="2400">
                <a:solidFill>
                  <a:schemeClr val="tx1"/>
                </a:solidFill>
                <a:latin typeface="Arial" charset="0"/>
                <a:ea typeface="ＭＳ Ｐゴシック" pitchFamily="32" charset="-128"/>
              </a:defRPr>
            </a:lvl7pPr>
            <a:lvl8pPr marL="1371500" eaLnBrk="0" fontAlgn="base" hangingPunct="0">
              <a:spcBef>
                <a:spcPct val="0"/>
              </a:spcBef>
              <a:spcAft>
                <a:spcPct val="0"/>
              </a:spcAft>
              <a:defRPr sz="2400">
                <a:solidFill>
                  <a:schemeClr val="tx1"/>
                </a:solidFill>
                <a:latin typeface="Arial" charset="0"/>
                <a:ea typeface="ＭＳ Ｐゴシック" pitchFamily="32" charset="-128"/>
              </a:defRPr>
            </a:lvl8pPr>
            <a:lvl9pPr marL="1828668"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fld id="{7ADB0835-DB56-4B54-ACA1-2B6DA5D0980C}" type="slidenum">
              <a:rPr lang="en-US" sz="1300">
                <a:latin typeface="Calibri" pitchFamily="32" charset="0"/>
              </a:rPr>
              <a:pPr eaLnBrk="1" hangingPunct="1"/>
              <a:t>42</a:t>
            </a:fld>
            <a:endParaRPr lang="en-US" sz="1300" dirty="0">
              <a:latin typeface="Calibri" pitchFamily="3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is what the handshake looks like. If you use the WebSocket API, this is what happens under the covers. It's</a:t>
            </a:r>
            <a:r>
              <a:rPr lang="en-US" baseline="0" dirty="0" smtClean="0"/>
              <a:t> normal HTTP, and in the first part, the GET, there is an "upgrade" header asking for an upgrade to WebSocket. This header triggers a response from the server which agrees and returns a bunch of headers back to the client with the origin and information on how to establish the WebSocket connection. </a:t>
            </a:r>
            <a:endParaRPr lang="en-US" dirty="0" smtClean="0"/>
          </a:p>
        </p:txBody>
      </p:sp>
      <p:sp>
        <p:nvSpPr>
          <p:cNvPr id="145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D9EA5EF-5E38-4332-B131-120C7EC160F3}" type="slidenum">
              <a:rPr lang="en-US" smtClean="0">
                <a:latin typeface="Helvetica Neue"/>
                <a:ea typeface="ヒラギノ角ゴ ProN W3"/>
                <a:cs typeface="ヒラギノ角ゴ ProN W3"/>
                <a:sym typeface="Helvetica Neue"/>
              </a:rPr>
              <a:pPr/>
              <a:t>43</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Once you have</a:t>
            </a:r>
            <a:r>
              <a:rPr lang="en-US" baseline="0" dirty="0" smtClean="0"/>
              <a:t> this WebSocket connection setup you can start sending WebSocket frames. Again, you don't have to worry about creating these frames, you just use the WebSocket API to send your message – this is done under the covers. Your message is taken and put into a WebSocket "frame" that starts with hex-0 and ends with hex-FF bytes, and contains your data in UTF-8 format.</a:t>
            </a:r>
          </a:p>
          <a:p>
            <a:pPr eaLnBrk="1" hangingPunct="1">
              <a:spcBef>
                <a:spcPct val="0"/>
              </a:spcBef>
            </a:pPr>
            <a:endParaRPr lang="en-US" baseline="0" dirty="0" smtClean="0"/>
          </a:p>
          <a:p>
            <a:pPr eaLnBrk="1" hangingPunct="1">
              <a:spcBef>
                <a:spcPct val="0"/>
              </a:spcBef>
            </a:pPr>
            <a:r>
              <a:rPr lang="en-US" baseline="0" dirty="0" smtClean="0"/>
              <a:t>You send this data along and effectively there's no real limit to how much data you can send. All of the chunking and lower-level stuff is done for you by the protocol. When binary support is added, the protocol will most likely add a length prefix because binary data may contain hex-0 and hex-FF bytes. </a:t>
            </a:r>
            <a:endParaRPr lang="en-US" dirty="0"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E41B84-54DD-4597-8563-171847968DC8}" type="slidenum">
              <a:rPr lang="en-US" smtClean="0">
                <a:latin typeface="Helvetica Neue"/>
                <a:ea typeface="ヒラギノ角ゴ ProN W3"/>
                <a:cs typeface="ヒラギノ角ゴ ProN W3"/>
                <a:sym typeface="Helvetica Neue"/>
              </a:rPr>
              <a:pPr/>
              <a:t>44</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E41B84-54DD-4597-8563-171847968DC8}" type="slidenum">
              <a:rPr lang="en-US" smtClean="0">
                <a:latin typeface="Helvetica Neue"/>
                <a:ea typeface="ヒラギノ角ゴ ProN W3"/>
                <a:cs typeface="ヒラギノ角ゴ ProN W3"/>
                <a:sym typeface="Helvetica Neue"/>
              </a:rPr>
              <a:pPr/>
              <a:t>45</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E41B84-54DD-4597-8563-171847968DC8}" type="slidenum">
              <a:rPr lang="en-US" smtClean="0">
                <a:latin typeface="Helvetica Neue"/>
                <a:ea typeface="ヒラギノ角ゴ ProN W3"/>
                <a:cs typeface="ヒラギノ角ゴ ProN W3"/>
                <a:sym typeface="Helvetica Neue"/>
              </a:rPr>
              <a:pPr/>
              <a:t>46</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 when we</a:t>
            </a:r>
            <a:r>
              <a:rPr lang="en-US" baseline="0" dirty="0" smtClean="0"/>
              <a:t> looked at HTTP earlier and saw an example with 871 bytes of header data? For WebSocket that number is 2 bytes. It's always fixed at 2 bytes while HTTP is variable. So you're going from 871 bytes to 2, which is huge reduction in overhead.</a:t>
            </a:r>
          </a:p>
          <a:p>
            <a:endParaRPr lang="en-US" baseline="0" dirty="0" smtClean="0"/>
          </a:p>
          <a:p>
            <a:r>
              <a:rPr lang="en-US" baseline="0" dirty="0" smtClean="0"/>
              <a:t>We didn't explicitly cover it before, but each HTTP message is a brand new TCP connection which comes with some overhead. WebSockets maintain the same TCP connection. So you have two nice advantage of WebSocket over HTTP.</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47</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endParaRPr lang="en-US" smtClean="0">
              <a:cs typeface="ＭＳ Ｐゴシック" pitchFamily="32" charset="-128"/>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2" charset="-128"/>
              </a:defRPr>
            </a:lvl1pPr>
            <a:lvl2pPr marL="37930345" indent="-37473160"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183" eaLnBrk="0" fontAlgn="base" hangingPunct="0">
              <a:spcBef>
                <a:spcPct val="0"/>
              </a:spcBef>
              <a:spcAft>
                <a:spcPct val="0"/>
              </a:spcAft>
              <a:defRPr sz="2400">
                <a:solidFill>
                  <a:schemeClr val="tx1"/>
                </a:solidFill>
                <a:latin typeface="Arial" charset="0"/>
                <a:ea typeface="ＭＳ Ｐゴシック" pitchFamily="32" charset="-128"/>
              </a:defRPr>
            </a:lvl6pPr>
            <a:lvl7pPr marL="914366" eaLnBrk="0" fontAlgn="base" hangingPunct="0">
              <a:spcBef>
                <a:spcPct val="0"/>
              </a:spcBef>
              <a:spcAft>
                <a:spcPct val="0"/>
              </a:spcAft>
              <a:defRPr sz="2400">
                <a:solidFill>
                  <a:schemeClr val="tx1"/>
                </a:solidFill>
                <a:latin typeface="Arial" charset="0"/>
                <a:ea typeface="ＭＳ Ｐゴシック" pitchFamily="32" charset="-128"/>
              </a:defRPr>
            </a:lvl7pPr>
            <a:lvl8pPr marL="1371550" eaLnBrk="0" fontAlgn="base" hangingPunct="0">
              <a:spcBef>
                <a:spcPct val="0"/>
              </a:spcBef>
              <a:spcAft>
                <a:spcPct val="0"/>
              </a:spcAft>
              <a:defRPr sz="2400">
                <a:solidFill>
                  <a:schemeClr val="tx1"/>
                </a:solidFill>
                <a:latin typeface="Arial" charset="0"/>
                <a:ea typeface="ＭＳ Ｐゴシック" pitchFamily="32" charset="-128"/>
              </a:defRPr>
            </a:lvl8pPr>
            <a:lvl9pPr marL="1828734"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fld id="{7ADB0835-DB56-4B54-ACA1-2B6DA5D0980C}" type="slidenum">
              <a:rPr lang="en-US" sz="1300">
                <a:latin typeface="Calibri" pitchFamily="32" charset="0"/>
              </a:rPr>
              <a:pPr eaLnBrk="1" hangingPunct="1"/>
              <a:t>48</a:t>
            </a:fld>
            <a:endParaRPr lang="en-US" sz="1300" dirty="0">
              <a:latin typeface="Calibri" pitchFamily="32"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graphical view of the data which shows the dramatic reduction in overhead relative to Ajax or Comet for any number of clients.</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49</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Additionally</a:t>
            </a:r>
            <a:r>
              <a:rPr lang="en-US" baseline="0" dirty="0" smtClean="0"/>
              <a:t> you have a huge latency reduction because every time, as you can see in the polling example, you have a request and response. And each time a request has to be fired from the client. In the meantime, once the WebSocket upgrade has passed and WebSocket connection is established, the server can send messages at will. It doesn't have to wait for a request from the client.</a:t>
            </a:r>
          </a:p>
          <a:p>
            <a:endParaRPr lang="en-US" baseline="0" dirty="0" smtClean="0"/>
          </a:p>
          <a:p>
            <a:r>
              <a:rPr lang="en-US" baseline="0" dirty="0" smtClean="0"/>
              <a:t>So you get 3x improvement in latency with WebSocket.</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50</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by the Jetty folks on their optimized</a:t>
            </a:r>
            <a:r>
              <a:rPr lang="en-US" baseline="0" dirty="0" smtClean="0"/>
              <a:t> Comet server. Emulated a </a:t>
            </a:r>
            <a:r>
              <a:rPr lang="en-US" baseline="0" dirty="0" err="1" smtClean="0"/>
              <a:t>chatroom</a:t>
            </a:r>
            <a:r>
              <a:rPr lang="en-US" baseline="0" dirty="0" smtClean="0"/>
              <a:t> on EC2. </a:t>
            </a:r>
          </a:p>
          <a:p>
            <a:endParaRPr lang="en-US" baseline="0" dirty="0" smtClean="0"/>
          </a:p>
          <a:p>
            <a:r>
              <a:rPr lang="en-US" baseline="0" dirty="0" smtClean="0"/>
              <a:t>Left: Comet implementation, 2-4ms latency for 5-50K emulated clients @ 10Kmessages/sec. Starts climbing linearly from there up to around 180ms @ 50K messages/sec, except for the 50K client case (hits an internal network limit @ Amazon.)</a:t>
            </a:r>
          </a:p>
          <a:p>
            <a:r>
              <a:rPr lang="en-US" baseline="0" dirty="0" smtClean="0"/>
              <a:t>Right: </a:t>
            </a:r>
            <a:r>
              <a:rPr lang="en-US" baseline="0" dirty="0" err="1" smtClean="0"/>
              <a:t>WebSocket</a:t>
            </a:r>
            <a:r>
              <a:rPr lang="en-US" baseline="0" dirty="0" smtClean="0"/>
              <a:t> implementation of same. 2-4ms latency for all cases _except_ a new 200K client setting that looked like it would start hitting the same internal network limit. (4x as many client, still 5-6 msec.)</a:t>
            </a:r>
          </a:p>
          <a:p>
            <a:endParaRPr lang="en-US" dirty="0"/>
          </a:p>
        </p:txBody>
      </p:sp>
      <p:sp>
        <p:nvSpPr>
          <p:cNvPr id="4" name="Slide Number Placeholder 3"/>
          <p:cNvSpPr>
            <a:spLocks noGrp="1"/>
          </p:cNvSpPr>
          <p:nvPr>
            <p:ph type="sldNum" sz="quarter" idx="10"/>
          </p:nvPr>
        </p:nvSpPr>
        <p:spPr/>
        <p:txBody>
          <a:bodyPr/>
          <a:lstStyle/>
          <a:p>
            <a:fld id="{2D5F8B6C-0585-47D0-97DC-B39DDE1D45D8}" type="slidenum">
              <a:rPr lang="en-US" smtClean="0"/>
              <a:pPr/>
              <a:t>51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4152610"/>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Rawkets</a:t>
            </a:r>
            <a:r>
              <a:rPr lang="en-US" dirty="0" smtClean="0"/>
              <a:t> – Developed by Rob Hawkes (Mozilla)</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1023883"/>
      </p:ext>
    </p:extLst>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53</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r>
              <a:rPr lang="en-US" dirty="0" smtClean="0"/>
              <a:t>Objective – to</a:t>
            </a:r>
            <a:r>
              <a:rPr lang="en-US" baseline="0" dirty="0" smtClean="0"/>
              <a:t> show how a real application can be developed using </a:t>
            </a:r>
            <a:r>
              <a:rPr lang="en-US" baseline="0" dirty="0" err="1" smtClean="0"/>
              <a:t>WebSockets</a:t>
            </a:r>
            <a:r>
              <a:rPr lang="en-US" baseline="0" dirty="0" smtClean="0"/>
              <a:t>.</a:t>
            </a:r>
          </a:p>
          <a:p>
            <a:pPr marL="179937" indent="-179937" defTabSz="914366">
              <a:buFontTx/>
              <a:buChar char="-"/>
              <a:defRPr/>
            </a:pPr>
            <a:r>
              <a:rPr lang="en-US" baseline="0" dirty="0" smtClean="0"/>
              <a:t>Distributed applications require sending messages between two or more entities.  </a:t>
            </a:r>
          </a:p>
          <a:p>
            <a:pPr marL="179937" indent="-179937" defTabSz="914366">
              <a:buFontTx/>
              <a:buChar char="-"/>
              <a:defRPr/>
            </a:pPr>
            <a:r>
              <a:rPr lang="en-US" baseline="0" dirty="0" smtClean="0"/>
              <a:t>For large, complicated system, the use of existing message broker software can simplify message handling.  </a:t>
            </a:r>
          </a:p>
          <a:p>
            <a:pPr marL="179937" indent="-179937" defTabSz="914366">
              <a:buFontTx/>
              <a:buChar char="-"/>
              <a:defRPr/>
            </a:pPr>
            <a:r>
              <a:rPr lang="en-US" baseline="0" dirty="0" smtClean="0"/>
              <a:t>A standard API, known as the Java Messaging Service (JMS) API has bee developed to provide a standard way for Java applications to interface with these brokers.</a:t>
            </a:r>
          </a:p>
          <a:p>
            <a:pPr marL="179937" indent="-179937" defTabSz="914366">
              <a:buFontTx/>
              <a:buChar char="-"/>
              <a:defRPr/>
            </a:pPr>
            <a:r>
              <a:rPr lang="en-US" baseline="0" dirty="0" smtClean="0"/>
              <a:t>Kaazing WebSocket Gateway provides JavaScript libraries to access JMS broker via WebSocket</a:t>
            </a:r>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54</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Client server programming for the web</a:t>
            </a:r>
          </a:p>
          <a:p>
            <a:pPr eaLnBrk="1" hangingPunct="1">
              <a:spcBef>
                <a:spcPct val="0"/>
              </a:spcBef>
            </a:pPr>
            <a:r>
              <a:rPr lang="en-US" dirty="0" smtClean="0"/>
              <a:t>--</a:t>
            </a:r>
          </a:p>
          <a:p>
            <a:pPr eaLnBrk="1" hangingPunct="1">
              <a:spcBef>
                <a:spcPct val="0"/>
              </a:spcBef>
            </a:pPr>
            <a:r>
              <a:rPr lang="en-US" dirty="0" smtClean="0"/>
              <a:t>So what can you do with WebSocket?</a:t>
            </a:r>
            <a:r>
              <a:rPr lang="en-US" baseline="0" dirty="0" smtClean="0"/>
              <a:t> WebSocket is really nice, you have a way to speak to a remote server using this full-duplex communication. And the remote server can be anything, any WebSocket endpoint – a message broker, a database, a chat server, a game server, a web server, etc.</a:t>
            </a:r>
          </a:p>
          <a:p>
            <a:pPr eaLnBrk="1" hangingPunct="1">
              <a:spcBef>
                <a:spcPct val="0"/>
              </a:spcBef>
            </a:pPr>
            <a:endParaRPr lang="en-US" baseline="0" dirty="0" smtClean="0"/>
          </a:p>
          <a:p>
            <a:pPr eaLnBrk="1" hangingPunct="1">
              <a:spcBef>
                <a:spcPct val="0"/>
              </a:spcBef>
            </a:pPr>
            <a:r>
              <a:rPr lang="en-US" dirty="0" smtClean="0"/>
              <a:t>Look at a desktop client that uses a socket, what do you do? Do applications</a:t>
            </a:r>
            <a:r>
              <a:rPr lang="en-US" baseline="0" dirty="0" smtClean="0"/>
              <a:t> send data back-and-forth in raw TCP? No. TCP is the transport layer and you run more useful protocols on top of that. If you're talking to a web server you'll use HTTP, which runs on top of TCP. If you're talking to a chat server, you'll use XMPP, which runs on top of TCP. If you're talking to a database then you'll use JDBC (if you're in Java), which runs on top of TCP.</a:t>
            </a:r>
          </a:p>
          <a:p>
            <a:pPr eaLnBrk="1" hangingPunct="1">
              <a:spcBef>
                <a:spcPct val="0"/>
              </a:spcBef>
            </a:pPr>
            <a:endParaRPr lang="en-US" baseline="0" dirty="0" smtClean="0"/>
          </a:p>
          <a:p>
            <a:pPr eaLnBrk="1" hangingPunct="1">
              <a:spcBef>
                <a:spcPct val="0"/>
              </a:spcBef>
            </a:pPr>
            <a:r>
              <a:rPr lang="en-US" baseline="0" dirty="0" smtClean="0"/>
              <a:t>So the most useful aspect of TCP is that you don't actually use TCP, but rather you use higher-level protocols on top of it.</a:t>
            </a:r>
          </a:p>
          <a:p>
            <a:pPr eaLnBrk="1" hangingPunct="1">
              <a:spcBef>
                <a:spcPct val="0"/>
              </a:spcBef>
            </a:pPr>
            <a:endParaRPr lang="en-US" baseline="0" dirty="0" smtClean="0"/>
          </a:p>
          <a:p>
            <a:pPr eaLnBrk="1" hangingPunct="1">
              <a:spcBef>
                <a:spcPct val="0"/>
              </a:spcBef>
            </a:pPr>
            <a:r>
              <a:rPr lang="en-US" baseline="0" dirty="0" smtClean="0"/>
              <a:t>And WebSockets are sockets, for the web. You can pass data back-and-forth using raw WebSockets if you want. But the most useful aspect of WebSocket is that it allows you to run higher-level protocols on top of it. Remember why we are doing this in the first place: because we have some back-end system and we want to build browser-based applications that can communicate with it. But these back-end systems already have some protocol to talk to them. And now with WebSocket can you use that protocol directly from the browser.</a:t>
            </a:r>
          </a:p>
          <a:p>
            <a:pPr eaLnBrk="1" hangingPunct="1">
              <a:spcBef>
                <a:spcPct val="0"/>
              </a:spcBef>
            </a:pPr>
            <a:endParaRPr lang="en-US" baseline="0" dirty="0" smtClean="0"/>
          </a:p>
          <a:p>
            <a:pPr eaLnBrk="1" hangingPunct="1">
              <a:spcBef>
                <a:spcPct val="0"/>
              </a:spcBef>
            </a:pPr>
            <a:r>
              <a:rPr lang="en-US" baseline="0" dirty="0" smtClean="0"/>
              <a:t>Here's another way to look at it. If you have a client talking to a server (the middle-tier server, in this case) they have to agree on a contract. That is, they need to both understand the same protocol. If the server is sending stock data such as "ORCL: 23.45, MSFT: 18.63, IBM: 126.92,” then the client needs to be able to understand it so it can parse it. So you're effectively creating your own syntax or protocol.</a:t>
            </a:r>
          </a:p>
          <a:p>
            <a:pPr eaLnBrk="1" hangingPunct="1">
              <a:spcBef>
                <a:spcPct val="0"/>
              </a:spcBef>
            </a:pPr>
            <a:endParaRPr lang="en-US" baseline="0" dirty="0" smtClean="0"/>
          </a:p>
          <a:p>
            <a:pPr eaLnBrk="1" hangingPunct="1">
              <a:spcBef>
                <a:spcPct val="0"/>
              </a:spcBef>
            </a:pPr>
            <a:r>
              <a:rPr lang="en-US" baseline="0" dirty="0" smtClean="0"/>
              <a:t>But there might be something out there for a variety of things you want to do. If I'm building a chat application I can say that I'm expecting my messages to look a certain way. But someone's done that already, it's called XMPP and it's been around a long time. Why not take advantage of protocols that are already created? This is what people do with socket programming. They don't send data out on raw TCP, but use these higher-level protocols (like HTTP, XMPP, etc.). WebSocket is like client-server for the web. While you can use WebSocket by itself to send data, the real value comes from being able to run higher-level protocols on top of it.</a:t>
            </a:r>
          </a:p>
          <a:p>
            <a:pPr eaLnBrk="1" hangingPunct="1">
              <a:spcBef>
                <a:spcPct val="0"/>
              </a:spcBef>
            </a:pPr>
            <a:endParaRPr lang="en-US" baseline="0" dirty="0" smtClean="0"/>
          </a:p>
          <a:p>
            <a:pPr eaLnBrk="1" hangingPunct="1">
              <a:spcBef>
                <a:spcPct val="0"/>
              </a:spcBef>
            </a:pPr>
            <a:r>
              <a:rPr lang="en-US" baseline="0" dirty="0" smtClean="0"/>
              <a:t>There are protocols for publishing and subscribing, for gaming, and so on. With WebSocket you can extend any TCP-based protocol.</a:t>
            </a:r>
          </a:p>
          <a:p>
            <a:pPr eaLnBrk="1" hangingPunct="1">
              <a:spcBef>
                <a:spcPct val="0"/>
              </a:spcBef>
            </a:pPr>
            <a:endParaRPr lang="en-US" baseline="0" dirty="0" smtClean="0"/>
          </a:p>
          <a:p>
            <a:pPr eaLnBrk="1" hangingPunct="1">
              <a:spcBef>
                <a:spcPct val="0"/>
              </a:spcBef>
            </a:pPr>
            <a:r>
              <a:rPr lang="en-US" baseline="0" dirty="0" smtClean="0"/>
              <a:t>Going to the Web was a big step forward in most regards, but it was a big step backward in others. But now the browser is a first-class network citizen. It's like a desktop application you might have on an intranet. I like how some other person put it: “With WebSocket, the Web just got an upgrade.”</a:t>
            </a:r>
          </a:p>
          <a:p>
            <a:pPr eaLnBrk="1" hangingPunct="1">
              <a:spcBef>
                <a:spcPct val="0"/>
              </a:spcBef>
            </a:pPr>
            <a:endParaRPr lang="en-US" baseline="0" dirty="0" smtClean="0"/>
          </a:p>
        </p:txBody>
      </p:sp>
      <p:sp>
        <p:nvSpPr>
          <p:cNvPr id="146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E41B84-54DD-4597-8563-171847968DC8}" type="slidenum">
              <a:rPr lang="en-US" smtClean="0">
                <a:latin typeface="Helvetica Neue"/>
                <a:ea typeface="ヒラギノ角ゴ ProN W3"/>
                <a:cs typeface="ヒラギノ角ゴ ProN W3"/>
                <a:sym typeface="Helvetica Neue"/>
              </a:rPr>
              <a:pPr/>
              <a:t>55</a:t>
            </a:fld>
            <a:endParaRPr lang="en-US" dirty="0" smtClean="0">
              <a:latin typeface="Helvetica Neue"/>
              <a:ea typeface="ヒラギノ角ゴ ProN W3"/>
              <a:cs typeface="ヒラギノ角ゴ ProN W3"/>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60</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61</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62</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63</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Point to demo – </a:t>
            </a:r>
            <a:r>
              <a:rPr lang="nl-NL" dirty="0" err="1" smtClean="0"/>
              <a:t>remember</a:t>
            </a:r>
            <a:r>
              <a:rPr lang="nl-NL" dirty="0" smtClean="0"/>
              <a:t> </a:t>
            </a:r>
            <a:r>
              <a:rPr lang="nl-NL" dirty="0" err="1" smtClean="0"/>
              <a:t>when</a:t>
            </a:r>
            <a:r>
              <a:rPr lang="nl-NL" dirty="0" smtClean="0"/>
              <a:t> we </a:t>
            </a:r>
            <a:r>
              <a:rPr lang="nl-NL" dirty="0" err="1" smtClean="0"/>
              <a:t>logged</a:t>
            </a:r>
            <a:r>
              <a:rPr lang="nl-NL" dirty="0" smtClean="0"/>
              <a:t> into</a:t>
            </a:r>
            <a:r>
              <a:rPr lang="nl-NL" baseline="0" dirty="0" smtClean="0"/>
              <a:t> Google Chat and </a:t>
            </a:r>
            <a:r>
              <a:rPr lang="nl-NL" baseline="0" dirty="0" err="1" smtClean="0"/>
              <a:t>chatted</a:t>
            </a:r>
            <a:r>
              <a:rPr lang="nl-NL" baseline="0" dirty="0" smtClean="0"/>
              <a:t> in </a:t>
            </a:r>
            <a:r>
              <a:rPr lang="nl-NL" baseline="0" dirty="0" err="1" smtClean="0"/>
              <a:t>real</a:t>
            </a:r>
            <a:r>
              <a:rPr lang="nl-NL" baseline="0" dirty="0" smtClean="0"/>
              <a:t> time.</a:t>
            </a:r>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65</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Draw diagram </a:t>
            </a:r>
            <a:r>
              <a:rPr lang="nl-NL" dirty="0" err="1" smtClean="0"/>
              <a:t>on</a:t>
            </a:r>
            <a:r>
              <a:rPr lang="nl-NL" dirty="0" smtClean="0"/>
              <a:t> the</a:t>
            </a:r>
            <a:r>
              <a:rPr lang="nl-NL" baseline="0" dirty="0" smtClean="0"/>
              <a:t> </a:t>
            </a:r>
            <a:r>
              <a:rPr lang="nl-NL" baseline="0" dirty="0" err="1" smtClean="0"/>
              <a:t>whiteboard</a:t>
            </a:r>
            <a:r>
              <a:rPr lang="nl-NL" baseline="0" dirty="0" smtClean="0"/>
              <a:t> </a:t>
            </a:r>
            <a:r>
              <a:rPr lang="nl-NL" baseline="0" dirty="0" err="1" smtClean="0"/>
              <a:t>that</a:t>
            </a:r>
            <a:r>
              <a:rPr lang="nl-NL" baseline="0" dirty="0" smtClean="0"/>
              <a:t> shows </a:t>
            </a:r>
            <a:r>
              <a:rPr lang="nl-NL" baseline="0" dirty="0" err="1" smtClean="0"/>
              <a:t>ActiveMQ</a:t>
            </a:r>
            <a:r>
              <a:rPr lang="nl-NL" baseline="0" dirty="0" smtClean="0"/>
              <a:t> is the message broker and Stomp is the protocol </a:t>
            </a:r>
            <a:r>
              <a:rPr lang="nl-NL" baseline="0" dirty="0" err="1" smtClean="0"/>
              <a:t>that</a:t>
            </a:r>
            <a:r>
              <a:rPr lang="nl-NL" baseline="0" dirty="0" smtClean="0"/>
              <a:t> </a:t>
            </a:r>
            <a:r>
              <a:rPr lang="nl-NL" baseline="0" dirty="0" err="1" smtClean="0"/>
              <a:t>lets</a:t>
            </a:r>
            <a:r>
              <a:rPr lang="nl-NL" baseline="0" dirty="0" smtClean="0"/>
              <a:t> </a:t>
            </a:r>
            <a:r>
              <a:rPr lang="nl-NL" baseline="0" dirty="0" err="1" smtClean="0"/>
              <a:t>you</a:t>
            </a:r>
            <a:r>
              <a:rPr lang="nl-NL" baseline="0" dirty="0" smtClean="0"/>
              <a:t> talk to the server</a:t>
            </a:r>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ED9E29-9A0E-5246-9021-C186CDC74392}" type="slidenum">
              <a:rPr lang="en-US" smtClean="0"/>
              <a:pPr/>
              <a:t>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56076264"/>
      </p:ext>
    </p:extLst>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69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r>
              <a:rPr lang="en-US" dirty="0" smtClean="0"/>
              <a:t>Required to prevent unwanted eavesdropping, man-in-the-middle attacks, and packet sniffing</a:t>
            </a:r>
          </a:p>
          <a:p>
            <a:pPr defTabSz="914366">
              <a:defRPr/>
            </a:pPr>
            <a:r>
              <a:rPr lang="en-US" dirty="0" smtClean="0"/>
              <a:t>HTTPS is HTTP running on top of a TLS connection (default port is 443) </a:t>
            </a:r>
          </a:p>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79</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80</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10</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85</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86</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66">
              <a:defRPr/>
            </a:pPr>
            <a:endParaRPr lang="en-US" dirty="0" smtClean="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87</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88</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89</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a:t>If you</a:t>
            </a:r>
            <a:r>
              <a:rPr lang="nl-NL" baseline="0" dirty="0"/>
              <a:t> want to be sure, use WebSocket Secure!</a:t>
            </a:r>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90</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Diagram</a:t>
            </a:r>
          </a:p>
          <a:p>
            <a:endParaRPr lang="nl-NL" dirty="0" smtClean="0"/>
          </a:p>
          <a:p>
            <a:r>
              <a:rPr lang="nl-NL" dirty="0" smtClean="0"/>
              <a:t>Browser (WS) </a:t>
            </a:r>
            <a:r>
              <a:rPr lang="en-US" dirty="0" smtClean="0">
                <a:sym typeface="Wingdings"/>
              </a:rPr>
              <a:t> Load Balancer</a:t>
            </a:r>
            <a:r>
              <a:rPr lang="en-US" baseline="0" dirty="0" smtClean="0">
                <a:sym typeface="Wingdings"/>
              </a:rPr>
              <a:t> -&gt; WS Service</a:t>
            </a:r>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91</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92</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93</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WebSocket</a:t>
            </a:r>
            <a:r>
              <a:rPr lang="en-US" baseline="0" dirty="0" smtClean="0"/>
              <a:t> is really good for is real-time applications. You wouldn't necessarily use WebSockets for everything, but for real-time applications it has some real value. Imagine you want to have instant updates in your browser application. It's hard to get those instant updates in a scalable manner using existing techniques like Ajax or Comet. So WebSockets are good for all kinds of real-time activity, data, monitoring.</a:t>
            </a:r>
          </a:p>
          <a:p>
            <a:endParaRPr lang="en-US" baseline="0" dirty="0" smtClean="0"/>
          </a:p>
          <a:p>
            <a:r>
              <a:rPr lang="en-US" baseline="0" dirty="0" smtClean="0"/>
              <a:t>Today everyone is under pressure to provide applications in the browser. Think about your browser usage: sometimes you open a tab in a browser and read a page, such as the news, and then you click a link which takes you to another page. You read that page, click another link, and so on. This is traditional browsing or surfing the web. But there is also another use case for browsers and that is applications. You open a tab in your browser and go to your Yahoo Mail or Gmail or whatever and you read some mails, send some mails, and so on. Now you're not surfing the web but doing something task-oriented. In fact you probably leave that tab open so you can return to it and check your mail over time. If it's a good email client, like Gmail it doesn't even have page refreshes but stays on the same page. Another example is banking. You open a new tab, go to your banking website and perform some tasks like checking your balance or transferring funds. When you're finished you close the tab (hopefully!). Again you're not surfing the web, but are doing something specific.</a:t>
            </a:r>
          </a:p>
          <a:p>
            <a:endParaRPr lang="en-US" baseline="0" dirty="0" smtClean="0"/>
          </a:p>
          <a:p>
            <a:r>
              <a:rPr lang="en-US" baseline="0" dirty="0" smtClean="0"/>
              <a:t>This is like running traditional applications on a desktop. You open an application, do some work, then close it. Or some applications you probably leave open all day.</a:t>
            </a:r>
          </a:p>
          <a:p>
            <a:endParaRPr lang="en-US" baseline="0" dirty="0" smtClean="0"/>
          </a:p>
          <a:p>
            <a:r>
              <a:rPr lang="en-US" baseline="0" dirty="0" smtClean="0"/>
              <a:t>Running applications in a browser has some nice advantages: users can run them from anywhere (home, work, mobile, overseas, </a:t>
            </a:r>
            <a:r>
              <a:rPr lang="en-US" baseline="0" dirty="0" err="1" smtClean="0"/>
              <a:t>etc</a:t>
            </a:r>
            <a:r>
              <a:rPr lang="en-US" baseline="0" dirty="0" smtClean="0"/>
              <a:t>). It also doesn't matter what the underlying operating system is. However there are also some barriers to creating applications for the browser. One of those is the GUI itself. This is why Flash (or Silverlight) is popular, because it allowed developers to create rich GUI interfaces which run in a browser. As you've been learning over the last couple of days, this trend of running applications in a browser is starting to be addressed by HTML5 and the standards it encompasses.</a:t>
            </a:r>
          </a:p>
          <a:p>
            <a:endParaRPr lang="en-US" baseline="0" dirty="0" smtClean="0"/>
          </a:p>
          <a:p>
            <a:r>
              <a:rPr lang="en-US" baseline="0" dirty="0" smtClean="0"/>
              <a:t>But a big barrier to creating real-time applications in a browser is the network communication. Right now the only option for your application to communicate with the backend server is to use HTTP. An exception to that is to use sockets in Flash or Silverlight, but that comes with its own problems such as not being able to traverse firewalls and proxies which explains why that's not prevalent. For many applications, using HTTP is fine. But HTTP has limitations -- which we'll see -- which means that for many real-time applications it is not fine.</a:t>
            </a:r>
          </a:p>
          <a:p>
            <a:endParaRPr lang="en-US" baseline="0" dirty="0" smtClean="0"/>
          </a:p>
          <a:p>
            <a:r>
              <a:rPr lang="en-US" baseline="0" dirty="0" smtClean="0"/>
              <a:t>Different aspects of HTML5 address different needs for real-time applications. And it's the WebSocket standard that addresses the communication needs.</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11</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95</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65678" indent="-365678">
              <a:lnSpc>
                <a:spcPct val="110000"/>
              </a:lnSpc>
              <a:buSzPct val="110000"/>
            </a:pPr>
            <a:endParaRPr lang="en-US" sz="1800" b="1" dirty="0"/>
          </a:p>
        </p:txBody>
      </p:sp>
      <p:sp>
        <p:nvSpPr>
          <p:cNvPr id="4" name="Slide Number Placeholder 3"/>
          <p:cNvSpPr>
            <a:spLocks noGrp="1"/>
          </p:cNvSpPr>
          <p:nvPr>
            <p:ph type="sldNum" sz="quarter" idx="10"/>
          </p:nvPr>
        </p:nvSpPr>
        <p:spPr/>
        <p:txBody>
          <a:bodyPr/>
          <a:lstStyle/>
          <a:p>
            <a:fld id="{2D5F8B6C-0585-47D0-97DC-B39DDE1D45D8}" type="slidenum">
              <a:rPr lang="en-US" smtClean="0"/>
              <a:pPr/>
              <a:t>100</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101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Request/response</a:t>
            </a:r>
            <a:r>
              <a:rPr lang="en-US" baseline="0" dirty="0" smtClean="0"/>
              <a:t> driven</a:t>
            </a:r>
          </a:p>
          <a:p>
            <a:r>
              <a:rPr lang="en-US" baseline="0" dirty="0" smtClean="0"/>
              <a:t>Must open two connections: one for upstream, one for downstream, but traffic can only flow in one direction at time (added latency)</a:t>
            </a:r>
          </a:p>
          <a:p>
            <a:r>
              <a:rPr lang="en-US" baseline="0" dirty="0" smtClean="0"/>
              <a:t>--</a:t>
            </a:r>
          </a:p>
          <a:p>
            <a:r>
              <a:rPr lang="en-US" baseline="0" dirty="0" smtClean="0"/>
              <a:t>Full-duplex communication is where data can travel in both directions simultaneously. A desktop application that communicates with a backend is typically full-duplex. HTTP is what is known as "half duplex". It is request-response driven. That is, a client sends a request to the server, and the server then sends a response back to the client. Only then can the client send another request. (That is with a single TCP connection. A browser could open another TCP connection and therefore be doing HTTP requests in parallel, but now you have multiple TCP connections. Browsers do this.)</a:t>
            </a:r>
          </a:p>
          <a:p>
            <a:endParaRPr lang="en-US" baseline="0" dirty="0" smtClean="0"/>
          </a:p>
          <a:p>
            <a:r>
              <a:rPr lang="en-US" baseline="0" dirty="0" smtClean="0"/>
              <a:t>HTTP can also be said to be bi-directional. A clients sends a request one way, and the server sends a request the other way, so data can travel in two (i.e. bi) directions. But it is not full-duplex. With a socket connection that is full duplex, a client can send multiple messages to a server while at the same time the server can send multiple messages to the client. There is no need to have to wait in a request-response fashion.</a:t>
            </a:r>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HTTP is not the optimal</a:t>
            </a:r>
            <a:r>
              <a:rPr lang="en-US" baseline="0" dirty="0" smtClean="0"/>
              <a:t> protocol for this kind of communication.</a:t>
            </a:r>
          </a:p>
          <a:p>
            <a:endParaRPr lang="en-US" baseline="0" dirty="0" smtClean="0"/>
          </a:p>
          <a:p>
            <a:r>
              <a:rPr lang="en-US" baseline="0" dirty="0" smtClean="0"/>
              <a:t>In addition, every HTTP message comes with a set of headers on top of the actual data payload. This means every time you poll – "Do you have a message for me?", "Do you have a message for me?" – it includes the HTTP headers, too. So that's additional stuff in addition to the payload. </a:t>
            </a:r>
            <a:endParaRPr lang="en-US" dirty="0"/>
          </a:p>
        </p:txBody>
      </p:sp>
      <p:sp>
        <p:nvSpPr>
          <p:cNvPr id="4" name="Slide Number Placeholder 3"/>
          <p:cNvSpPr>
            <a:spLocks noGrp="1"/>
          </p:cNvSpPr>
          <p:nvPr>
            <p:ph type="sldNum" sz="quarter" idx="10"/>
          </p:nvPr>
        </p:nvSpPr>
        <p:spPr/>
        <p:txBody>
          <a:bodyPr/>
          <a:lstStyle/>
          <a:p>
            <a:pPr>
              <a:defRPr/>
            </a:pPr>
            <a:fld id="{0F0EC890-2984-4A2B-AEF2-48F59D1316B5}" type="slidenum">
              <a:rPr lang="en-US" smtClean="0"/>
              <a:pPr>
                <a:defRPr/>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3" name="Picture 7" descr="kaazingppt-bg.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Rectangle 12"/>
          <p:cNvSpPr>
            <a:spLocks noChangeArrowheads="1"/>
          </p:cNvSpPr>
          <p:nvPr/>
        </p:nvSpPr>
        <p:spPr bwMode="auto">
          <a:xfrm>
            <a:off x="381000" y="6526213"/>
            <a:ext cx="304800" cy="106362"/>
          </a:xfrm>
          <a:prstGeom prst="rect">
            <a:avLst/>
          </a:prstGeom>
          <a:noFill/>
          <a:ln w="9525">
            <a:noFill/>
            <a:miter lim="800000"/>
            <a:headEnd/>
            <a:tailEnd/>
          </a:ln>
        </p:spPr>
        <p:txBody>
          <a:bodyPr lIns="0" tIns="0" rIns="0" bIns="0">
            <a:spAutoFit/>
          </a:bodyPr>
          <a:lstStyle/>
          <a:p>
            <a:pPr algn="r"/>
            <a:fld id="{557AEA9F-1173-4668-8EB0-ECB07CFA052C}" type="slidenum">
              <a:rPr lang="en-US" sz="700" b="1">
                <a:solidFill>
                  <a:srgbClr val="B3B3B3"/>
                </a:solidFill>
                <a:latin typeface="Helvetica" pitchFamily="32" charset="0"/>
              </a:rPr>
              <a:pPr algn="r"/>
              <a:t>‹#›</a:t>
            </a:fld>
            <a:endParaRPr lang="en-US" sz="700" b="1">
              <a:solidFill>
                <a:srgbClr val="B3B3B3"/>
              </a:solidFill>
              <a:latin typeface="Helvetica" pitchFamily="32" charset="0"/>
            </a:endParaRPr>
          </a:p>
        </p:txBody>
      </p:sp>
      <p:sp>
        <p:nvSpPr>
          <p:cNvPr id="15363" name="Rectangle 3"/>
          <p:cNvSpPr>
            <a:spLocks noGrp="1" noChangeArrowheads="1"/>
          </p:cNvSpPr>
          <p:nvPr>
            <p:ph type="ctrTitle"/>
          </p:nvPr>
        </p:nvSpPr>
        <p:spPr>
          <a:xfrm>
            <a:off x="685800" y="1752600"/>
            <a:ext cx="7772400" cy="2667000"/>
          </a:xfrm>
        </p:spPr>
        <p:txBody>
          <a:bodyPr anchor="t"/>
          <a:lstStyle>
            <a:lvl1pPr algn="ctr">
              <a:defRPr sz="5400"/>
            </a:lvl1p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48618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0707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54738" y="1371600"/>
            <a:ext cx="1846262" cy="4419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1371600"/>
            <a:ext cx="539115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58499206"/>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92473022"/>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183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192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192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0791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46038"/>
            <a:ext cx="8229600" cy="63976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xfrm>
            <a:off x="1143000" y="6516688"/>
            <a:ext cx="3886200" cy="106362"/>
          </a:xfrm>
          <a:prstGeom prst="rect">
            <a:avLst/>
          </a:prstGeom>
        </p:spPr>
        <p:txBody>
          <a:bodyPr vert="horz" wrap="square" lIns="91440" tIns="45720" rIns="91440" bIns="45720" numCol="1" anchor="t" anchorCtr="0" compatLnSpc="1">
            <a:prstTxWarp prst="textNoShape">
              <a:avLst/>
            </a:prstTxWarp>
          </a:bodyPr>
          <a:lstStyle>
            <a:lvl1pPr>
              <a:defRPr sz="1800"/>
            </a:lvl1pPr>
          </a:lstStyle>
          <a:p>
            <a:r>
              <a:rPr lang="en-US"/>
              <a:t>© 2009 – Kaazing Corporation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3083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3039386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1340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9906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6280344"/>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990599"/>
            <a:ext cx="5486400" cy="3736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991992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6" descr="kaazingppt-bg.jpg"/>
          <p:cNvPicPr>
            <a:picLocks noChangeAspect="1"/>
          </p:cNvPicPr>
          <p:nvPr/>
        </p:nvPicPr>
        <p:blipFill>
          <a:blip r:embed="rId1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304800" y="76200"/>
            <a:ext cx="7847013" cy="6096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533400" y="1295400"/>
            <a:ext cx="8153400" cy="48768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Rectangle 10"/>
          <p:cNvSpPr>
            <a:spLocks noChangeArrowheads="1"/>
          </p:cNvSpPr>
          <p:nvPr/>
        </p:nvSpPr>
        <p:spPr bwMode="auto">
          <a:xfrm>
            <a:off x="381000" y="6526213"/>
            <a:ext cx="304800" cy="106362"/>
          </a:xfrm>
          <a:prstGeom prst="rect">
            <a:avLst/>
          </a:prstGeom>
          <a:noFill/>
          <a:ln w="9525">
            <a:noFill/>
            <a:miter lim="800000"/>
            <a:headEnd/>
            <a:tailEnd/>
          </a:ln>
        </p:spPr>
        <p:txBody>
          <a:bodyPr lIns="0" tIns="0" rIns="0" bIns="0">
            <a:spAutoFit/>
          </a:bodyPr>
          <a:lstStyle/>
          <a:p>
            <a:pPr algn="r"/>
            <a:fld id="{980BFCAA-C881-4524-AC37-126EAA2310FF}" type="slidenum">
              <a:rPr lang="en-US" sz="700" b="1">
                <a:solidFill>
                  <a:srgbClr val="B3B3B3"/>
                </a:solidFill>
                <a:latin typeface="Helvetica" pitchFamily="32" charset="0"/>
              </a:rPr>
              <a:pPr algn="r"/>
              <a:t>‹#›</a:t>
            </a:fld>
            <a:endParaRPr lang="en-US" sz="700" b="1">
              <a:solidFill>
                <a:srgbClr val="B3B3B3"/>
              </a:solidFill>
              <a:latin typeface="Helvetica" pitchFamily="32" charset="0"/>
            </a:endParaRPr>
          </a:p>
        </p:txBody>
      </p:sp>
      <p:sp>
        <p:nvSpPr>
          <p:cNvPr id="7" name="Footer Placeholder 3"/>
          <p:cNvSpPr txBox="1">
            <a:spLocks/>
          </p:cNvSpPr>
          <p:nvPr/>
        </p:nvSpPr>
        <p:spPr bwMode="auto">
          <a:xfrm>
            <a:off x="1295400" y="6523038"/>
            <a:ext cx="3886200" cy="106362"/>
          </a:xfrm>
          <a:prstGeom prst="rect">
            <a:avLst/>
          </a:prstGeom>
          <a:noFill/>
          <a:ln w="9525">
            <a:noFill/>
            <a:miter lim="800000"/>
            <a:headEnd/>
            <a:tailEnd/>
          </a:ln>
        </p:spPr>
        <p:txBody>
          <a:bodyPr lIns="0" tIns="0" rIns="0" bIns="0"/>
          <a:lstStyle>
            <a:lvl1pPr eaLnBrk="0" hangingPunct="0">
              <a:defRPr sz="2400">
                <a:solidFill>
                  <a:schemeClr val="tx1"/>
                </a:solidFill>
                <a:latin typeface="Arial" charset="0"/>
                <a:ea typeface="ＭＳ Ｐゴシック" pitchFamily="32" charset="-128"/>
              </a:defRPr>
            </a:lvl1pPr>
            <a:lvl2pPr marL="37931725" indent="-37474525"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200" eaLnBrk="0" fontAlgn="base" hangingPunct="0">
              <a:spcBef>
                <a:spcPct val="0"/>
              </a:spcBef>
              <a:spcAft>
                <a:spcPct val="0"/>
              </a:spcAft>
              <a:defRPr sz="2400">
                <a:solidFill>
                  <a:schemeClr val="tx1"/>
                </a:solidFill>
                <a:latin typeface="Arial" charset="0"/>
                <a:ea typeface="ＭＳ Ｐゴシック" pitchFamily="32" charset="-128"/>
              </a:defRPr>
            </a:lvl6pPr>
            <a:lvl7pPr marL="914400" eaLnBrk="0" fontAlgn="base" hangingPunct="0">
              <a:spcBef>
                <a:spcPct val="0"/>
              </a:spcBef>
              <a:spcAft>
                <a:spcPct val="0"/>
              </a:spcAft>
              <a:defRPr sz="2400">
                <a:solidFill>
                  <a:schemeClr val="tx1"/>
                </a:solidFill>
                <a:latin typeface="Arial" charset="0"/>
                <a:ea typeface="ＭＳ Ｐゴシック" pitchFamily="32" charset="-128"/>
              </a:defRPr>
            </a:lvl7pPr>
            <a:lvl8pPr marL="1371600" eaLnBrk="0" fontAlgn="base" hangingPunct="0">
              <a:spcBef>
                <a:spcPct val="0"/>
              </a:spcBef>
              <a:spcAft>
                <a:spcPct val="0"/>
              </a:spcAft>
              <a:defRPr sz="2400">
                <a:solidFill>
                  <a:schemeClr val="tx1"/>
                </a:solidFill>
                <a:latin typeface="Arial" charset="0"/>
                <a:ea typeface="ＭＳ Ｐゴシック" pitchFamily="32" charset="-128"/>
              </a:defRPr>
            </a:lvl8pPr>
            <a:lvl9pPr marL="1828800"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r>
              <a:rPr lang="en-US" sz="700" dirty="0">
                <a:solidFill>
                  <a:srgbClr val="989B97"/>
                </a:solidFill>
              </a:rPr>
              <a:t>© </a:t>
            </a:r>
            <a:r>
              <a:rPr lang="en-US" sz="700" dirty="0" smtClean="0">
                <a:solidFill>
                  <a:srgbClr val="989B97"/>
                </a:solidFill>
              </a:rPr>
              <a:t>2011 </a:t>
            </a:r>
            <a:r>
              <a:rPr lang="en-US" sz="700" dirty="0">
                <a:solidFill>
                  <a:srgbClr val="989B97"/>
                </a:solidFill>
              </a:rPr>
              <a:t>– Kaazing Corporation		</a:t>
            </a:r>
            <a:r>
              <a:rPr lang="en-US" sz="700" dirty="0" smtClean="0">
                <a:solidFill>
                  <a:srgbClr val="989B97"/>
                </a:solidFill>
              </a:rPr>
              <a:t>ALL RIGHTS RESERVED</a:t>
            </a:r>
            <a:endParaRPr lang="en-US" sz="700" dirty="0">
              <a:solidFill>
                <a:srgbClr val="989B97"/>
              </a:solidFill>
            </a:endParaRPr>
          </a:p>
        </p:txBody>
      </p:sp>
    </p:spTree>
  </p:cSld>
  <p:clrMap bg1="lt1" tx1="dk1" bg2="lt2" tx2="dk2" accent1="accent1" accent2="accent2" accent3="accent3" accent4="accent4" accent5="accent5" accent6="accent6" hlink="hlink" folHlink="folHlink"/>
  <p:sldLayoutIdLst>
    <p:sldLayoutId id="2147484510" r:id="rId1"/>
    <p:sldLayoutId id="2147484500" r:id="rId2"/>
    <p:sldLayoutId id="2147484501" r:id="rId3"/>
    <p:sldLayoutId id="2147484502" r:id="rId4"/>
    <p:sldLayoutId id="2147484511" r:id="rId5"/>
    <p:sldLayoutId id="2147484503" r:id="rId6"/>
    <p:sldLayoutId id="2147484504" r:id="rId7"/>
    <p:sldLayoutId id="2147484505" r:id="rId8"/>
    <p:sldLayoutId id="2147484506" r:id="rId9"/>
    <p:sldLayoutId id="2147484507" r:id="rId10"/>
    <p:sldLayoutId id="2147484508" r:id="rId11"/>
  </p:sldLayoutIdLst>
  <p:hf sldNum="0" hdr="0" dt="0"/>
  <p:txStyles>
    <p:titleStyle>
      <a:lvl1pPr algn="l" rtl="0" eaLnBrk="1" fontAlgn="base" hangingPunct="1">
        <a:lnSpc>
          <a:spcPct val="80000"/>
        </a:lnSpc>
        <a:spcBef>
          <a:spcPct val="0"/>
        </a:spcBef>
        <a:spcAft>
          <a:spcPct val="0"/>
        </a:spcAft>
        <a:defRPr sz="3200" b="1">
          <a:solidFill>
            <a:srgbClr val="FF6600"/>
          </a:solidFill>
          <a:latin typeface="+mj-lt"/>
          <a:ea typeface="ＭＳ Ｐゴシック" pitchFamily="32" charset="-128"/>
          <a:cs typeface="MS PGothic" pitchFamily="34" charset="-128"/>
        </a:defRPr>
      </a:lvl1pPr>
      <a:lvl2pPr algn="l" rtl="0" eaLnBrk="1" fontAlgn="base" hangingPunct="1">
        <a:lnSpc>
          <a:spcPct val="80000"/>
        </a:lnSpc>
        <a:spcBef>
          <a:spcPct val="0"/>
        </a:spcBef>
        <a:spcAft>
          <a:spcPct val="0"/>
        </a:spcAft>
        <a:defRPr sz="3200" b="1">
          <a:solidFill>
            <a:srgbClr val="FF6600"/>
          </a:solidFill>
          <a:latin typeface="Arial" pitchFamily="24" charset="0"/>
          <a:ea typeface="ＭＳ Ｐゴシック" pitchFamily="32" charset="-128"/>
          <a:cs typeface="MS PGothic" pitchFamily="34" charset="-128"/>
        </a:defRPr>
      </a:lvl2pPr>
      <a:lvl3pPr algn="l" rtl="0" eaLnBrk="1" fontAlgn="base" hangingPunct="1">
        <a:lnSpc>
          <a:spcPct val="80000"/>
        </a:lnSpc>
        <a:spcBef>
          <a:spcPct val="0"/>
        </a:spcBef>
        <a:spcAft>
          <a:spcPct val="0"/>
        </a:spcAft>
        <a:defRPr sz="3200" b="1">
          <a:solidFill>
            <a:srgbClr val="FF6600"/>
          </a:solidFill>
          <a:latin typeface="Arial" pitchFamily="24" charset="0"/>
          <a:ea typeface="ＭＳ Ｐゴシック" pitchFamily="32" charset="-128"/>
          <a:cs typeface="MS PGothic" pitchFamily="34" charset="-128"/>
        </a:defRPr>
      </a:lvl3pPr>
      <a:lvl4pPr algn="l" rtl="0" eaLnBrk="1" fontAlgn="base" hangingPunct="1">
        <a:lnSpc>
          <a:spcPct val="80000"/>
        </a:lnSpc>
        <a:spcBef>
          <a:spcPct val="0"/>
        </a:spcBef>
        <a:spcAft>
          <a:spcPct val="0"/>
        </a:spcAft>
        <a:defRPr sz="3200" b="1">
          <a:solidFill>
            <a:srgbClr val="FF6600"/>
          </a:solidFill>
          <a:latin typeface="Arial" pitchFamily="24" charset="0"/>
          <a:ea typeface="ＭＳ Ｐゴシック" pitchFamily="32" charset="-128"/>
          <a:cs typeface="MS PGothic" pitchFamily="34" charset="-128"/>
        </a:defRPr>
      </a:lvl4pPr>
      <a:lvl5pPr algn="l" rtl="0" eaLnBrk="1" fontAlgn="base" hangingPunct="1">
        <a:lnSpc>
          <a:spcPct val="80000"/>
        </a:lnSpc>
        <a:spcBef>
          <a:spcPct val="0"/>
        </a:spcBef>
        <a:spcAft>
          <a:spcPct val="0"/>
        </a:spcAft>
        <a:defRPr sz="3200" b="1">
          <a:solidFill>
            <a:srgbClr val="FF6600"/>
          </a:solidFill>
          <a:latin typeface="Arial" pitchFamily="24" charset="0"/>
          <a:ea typeface="ＭＳ Ｐゴシック" pitchFamily="32" charset="-128"/>
          <a:cs typeface="MS PGothic" pitchFamily="34" charset="-128"/>
        </a:defRPr>
      </a:lvl5pPr>
      <a:lvl6pPr marL="457200" algn="l" rtl="0" eaLnBrk="1" fontAlgn="base" hangingPunct="1">
        <a:lnSpc>
          <a:spcPct val="80000"/>
        </a:lnSpc>
        <a:spcBef>
          <a:spcPct val="0"/>
        </a:spcBef>
        <a:spcAft>
          <a:spcPct val="0"/>
        </a:spcAft>
        <a:defRPr sz="4700" b="1">
          <a:solidFill>
            <a:srgbClr val="D4C61B"/>
          </a:solidFill>
          <a:latin typeface="Arial" pitchFamily="24" charset="0"/>
          <a:ea typeface="ＭＳ Ｐゴシック" pitchFamily="1" charset="-128"/>
          <a:cs typeface="ＭＳ Ｐゴシック" pitchFamily="1" charset="-128"/>
        </a:defRPr>
      </a:lvl6pPr>
      <a:lvl7pPr marL="914400" algn="l" rtl="0" eaLnBrk="1" fontAlgn="base" hangingPunct="1">
        <a:lnSpc>
          <a:spcPct val="80000"/>
        </a:lnSpc>
        <a:spcBef>
          <a:spcPct val="0"/>
        </a:spcBef>
        <a:spcAft>
          <a:spcPct val="0"/>
        </a:spcAft>
        <a:defRPr sz="4700" b="1">
          <a:solidFill>
            <a:srgbClr val="D4C61B"/>
          </a:solidFill>
          <a:latin typeface="Arial" pitchFamily="24" charset="0"/>
          <a:ea typeface="ＭＳ Ｐゴシック" pitchFamily="1" charset="-128"/>
          <a:cs typeface="ＭＳ Ｐゴシック" pitchFamily="1" charset="-128"/>
        </a:defRPr>
      </a:lvl7pPr>
      <a:lvl8pPr marL="1371600" algn="l" rtl="0" eaLnBrk="1" fontAlgn="base" hangingPunct="1">
        <a:lnSpc>
          <a:spcPct val="80000"/>
        </a:lnSpc>
        <a:spcBef>
          <a:spcPct val="0"/>
        </a:spcBef>
        <a:spcAft>
          <a:spcPct val="0"/>
        </a:spcAft>
        <a:defRPr sz="4700" b="1">
          <a:solidFill>
            <a:srgbClr val="D4C61B"/>
          </a:solidFill>
          <a:latin typeface="Arial" pitchFamily="24" charset="0"/>
          <a:ea typeface="ＭＳ Ｐゴシック" pitchFamily="1" charset="-128"/>
          <a:cs typeface="ＭＳ Ｐゴシック" pitchFamily="1" charset="-128"/>
        </a:defRPr>
      </a:lvl8pPr>
      <a:lvl9pPr marL="1828800" algn="l" rtl="0" eaLnBrk="1" fontAlgn="base" hangingPunct="1">
        <a:lnSpc>
          <a:spcPct val="80000"/>
        </a:lnSpc>
        <a:spcBef>
          <a:spcPct val="0"/>
        </a:spcBef>
        <a:spcAft>
          <a:spcPct val="0"/>
        </a:spcAft>
        <a:defRPr sz="4700" b="1">
          <a:solidFill>
            <a:srgbClr val="D4C61B"/>
          </a:solidFill>
          <a:latin typeface="Arial" pitchFamily="24" charset="0"/>
          <a:ea typeface="ＭＳ Ｐゴシック" pitchFamily="1" charset="-128"/>
          <a:cs typeface="ＭＳ Ｐゴシック" pitchFamily="1" charset="-128"/>
        </a:defRPr>
      </a:lvl9pPr>
    </p:titleStyle>
    <p:bodyStyle>
      <a:lvl1pPr marL="457200" indent="-457200" algn="l" rtl="0" eaLnBrk="1" fontAlgn="base" hangingPunct="1">
        <a:spcBef>
          <a:spcPct val="20000"/>
        </a:spcBef>
        <a:spcAft>
          <a:spcPct val="0"/>
        </a:spcAft>
        <a:buClr>
          <a:schemeClr val="accent6"/>
        </a:buClr>
        <a:buFont typeface="Arial"/>
        <a:buChar char="•"/>
        <a:defRPr sz="2800">
          <a:solidFill>
            <a:srgbClr val="313031"/>
          </a:solidFill>
          <a:latin typeface="+mn-lt"/>
          <a:ea typeface="ＭＳ Ｐゴシック" pitchFamily="32" charset="-128"/>
          <a:cs typeface="MS PGothic" pitchFamily="34" charset="-128"/>
        </a:defRPr>
      </a:lvl1pPr>
      <a:lvl2pPr marL="800100" indent="-342900" algn="l" rtl="0" eaLnBrk="1" fontAlgn="base" hangingPunct="1">
        <a:spcBef>
          <a:spcPct val="20000"/>
        </a:spcBef>
        <a:spcAft>
          <a:spcPct val="0"/>
        </a:spcAft>
        <a:buClr>
          <a:schemeClr val="accent6"/>
        </a:buClr>
        <a:buFont typeface="Arial"/>
        <a:buChar char="•"/>
        <a:defRPr sz="2400">
          <a:solidFill>
            <a:srgbClr val="313031"/>
          </a:solidFill>
          <a:latin typeface="+mn-lt"/>
          <a:ea typeface="ＭＳ Ｐゴシック" pitchFamily="32" charset="-128"/>
          <a:cs typeface="MS PGothic" pitchFamily="34" charset="-128"/>
        </a:defRPr>
      </a:lvl2pPr>
      <a:lvl3pPr marL="1257300" indent="-342900" algn="l" rtl="0" eaLnBrk="1" fontAlgn="base" hangingPunct="1">
        <a:spcBef>
          <a:spcPct val="20000"/>
        </a:spcBef>
        <a:spcAft>
          <a:spcPct val="0"/>
        </a:spcAft>
        <a:buClr>
          <a:schemeClr val="accent6"/>
        </a:buClr>
        <a:buFont typeface="Arial"/>
        <a:buChar char="•"/>
        <a:defRPr sz="2000">
          <a:solidFill>
            <a:srgbClr val="313031"/>
          </a:solidFill>
          <a:latin typeface="+mn-lt"/>
          <a:ea typeface="ＭＳ Ｐゴシック" pitchFamily="32" charset="-128"/>
          <a:cs typeface="MS PGothic" pitchFamily="34" charset="-128"/>
        </a:defRPr>
      </a:lvl3pPr>
      <a:lvl4pPr marL="1657350" indent="-285750" algn="l" rtl="0" eaLnBrk="1" fontAlgn="base" hangingPunct="1">
        <a:spcBef>
          <a:spcPct val="20000"/>
        </a:spcBef>
        <a:spcAft>
          <a:spcPct val="0"/>
        </a:spcAft>
        <a:buClr>
          <a:schemeClr val="accent6"/>
        </a:buClr>
        <a:buFont typeface="Arial"/>
        <a:buChar char="•"/>
        <a:defRPr>
          <a:solidFill>
            <a:srgbClr val="313031"/>
          </a:solidFill>
          <a:latin typeface="+mn-lt"/>
          <a:ea typeface="ＭＳ Ｐゴシック" pitchFamily="32" charset="-128"/>
          <a:cs typeface="MS PGothic" pitchFamily="34" charset="-128"/>
        </a:defRPr>
      </a:lvl4pPr>
      <a:lvl5pPr marL="2057400" indent="-228600" algn="l" rtl="0" eaLnBrk="1" fontAlgn="base" hangingPunct="1">
        <a:spcBef>
          <a:spcPct val="20000"/>
        </a:spcBef>
        <a:spcAft>
          <a:spcPct val="0"/>
        </a:spcAft>
        <a:buClr>
          <a:schemeClr val="accent6"/>
        </a:buClr>
        <a:buFont typeface="Arial"/>
        <a:buChar char="•"/>
        <a:defRPr sz="1600">
          <a:solidFill>
            <a:srgbClr val="313031"/>
          </a:solidFill>
          <a:latin typeface="+mn-lt"/>
          <a:ea typeface="ＭＳ Ｐゴシック" pitchFamily="32" charset="-128"/>
          <a:cs typeface="MS PGothic" pitchFamily="34" charset="-128"/>
        </a:defRPr>
      </a:lvl5pPr>
      <a:lvl6pPr marL="2514600" indent="-228600" algn="l" rtl="0" eaLnBrk="1" fontAlgn="base" hangingPunct="1">
        <a:spcBef>
          <a:spcPct val="20000"/>
        </a:spcBef>
        <a:spcAft>
          <a:spcPct val="0"/>
        </a:spcAft>
        <a:buChar char="»"/>
        <a:defRPr sz="1600">
          <a:solidFill>
            <a:srgbClr val="313031"/>
          </a:solidFill>
          <a:latin typeface="+mn-lt"/>
          <a:ea typeface="+mn-ea"/>
          <a:cs typeface="+mn-cs"/>
        </a:defRPr>
      </a:lvl6pPr>
      <a:lvl7pPr marL="2971800" indent="-228600" algn="l" rtl="0" eaLnBrk="1" fontAlgn="base" hangingPunct="1">
        <a:spcBef>
          <a:spcPct val="20000"/>
        </a:spcBef>
        <a:spcAft>
          <a:spcPct val="0"/>
        </a:spcAft>
        <a:buChar char="»"/>
        <a:defRPr sz="1600">
          <a:solidFill>
            <a:srgbClr val="313031"/>
          </a:solidFill>
          <a:latin typeface="+mn-lt"/>
          <a:ea typeface="+mn-ea"/>
          <a:cs typeface="+mn-cs"/>
        </a:defRPr>
      </a:lvl7pPr>
      <a:lvl8pPr marL="3429000" indent="-228600" algn="l" rtl="0" eaLnBrk="1" fontAlgn="base" hangingPunct="1">
        <a:spcBef>
          <a:spcPct val="20000"/>
        </a:spcBef>
        <a:spcAft>
          <a:spcPct val="0"/>
        </a:spcAft>
        <a:buChar char="»"/>
        <a:defRPr sz="1600">
          <a:solidFill>
            <a:srgbClr val="313031"/>
          </a:solidFill>
          <a:latin typeface="+mn-lt"/>
          <a:ea typeface="+mn-ea"/>
          <a:cs typeface="+mn-cs"/>
        </a:defRPr>
      </a:lvl8pPr>
      <a:lvl9pPr marL="3886200" indent="-228600" algn="l" rtl="0" eaLnBrk="1" fontAlgn="base" hangingPunct="1">
        <a:spcBef>
          <a:spcPct val="20000"/>
        </a:spcBef>
        <a:spcAft>
          <a:spcPct val="0"/>
        </a:spcAft>
        <a:buChar char="»"/>
        <a:defRPr sz="1600">
          <a:solidFill>
            <a:srgbClr val="31303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6.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demo.kaazing.com/rac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abs.dinahmoe.com/plink/" TargetMode="Externa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w3.org/html5/websocke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caniuse.com/%23search=WebSocket"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hyperlink" Target="http://www.kaazing.com/download" TargetMode="External"/><Relationship Id="rId4" Type="http://schemas.openxmlformats.org/officeDocument/2006/relationships/hyperlink" Target="http://socket.io"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demo.kaazing.me/forex"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tools.ietf.org/html/rfc6455"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hyperlink" Target="http://bergmans.com/WebSocket/collectdViewer.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webtide.intalio.com/2011/09/cometd-2-4-0-websocket-benchmarks/" TargetMode="External"/><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hyperlink" Target="http://www.flickr.com/photos/edwardmusiak/" TargetMode="External"/><Relationship Id="rId4" Type="http://schemas.openxmlformats.org/officeDocument/2006/relationships/image" Target="../media/image41.jpe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rawkets.com" TargetMode="External"/><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ools.ietf.org/html/draft-moffitt-xmpp-over-websocket-0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kaazing.m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tomp.github.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hyperlink" Target="http://jmesnil.net/stomp-websocket/doc/" TargetMode="External"/><Relationship Id="rId4" Type="http://schemas.openxmlformats.org/officeDocument/2006/relationships/hyperlink" Target="http://blog.higher-order.net/2010/06/01/stomple-rc1-combining-websockets-and-reliable-messaging/" TargetMode="External"/><Relationship Id="rId5" Type="http://schemas.openxmlformats.org/officeDocument/2006/relationships/hyperlink" Target="http://activemq.apache.org/websockets.html" TargetMode="External"/><Relationship Id="rId6" Type="http://schemas.openxmlformats.org/officeDocument/2006/relationships/hyperlink" Target="http://torquebox.org/news/2011/08/15/websockets-stomp-and-torquebox/" TargetMode="External"/><Relationship Id="rId7" Type="http://schemas.openxmlformats.org/officeDocument/2006/relationships/hyperlink" Target="http://kaazing.com/products/jms-edition" TargetMode="External"/><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tomp.github.com//stomp-specification-1.1.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3" Type="http://schemas.openxmlformats.org/officeDocument/2006/relationships/hyperlink" Target="http://franksalim.com/" TargetMode="External"/><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www.ietf.org/rfc/rfc6454.tx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Security/wiki/Same_Origin_Policy" TargetMode="External"/><Relationship Id="rId3" Type="http://schemas.openxmlformats.org/officeDocument/2006/relationships/image" Target="../media/image47.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hyperlink" Target="http://enable-cors.or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hyperlink" Target="http://www.infoq.com/articles/Web-Sockets-Proxy-Servers" TargetMode="External"/><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3" Type="http://schemas.openxmlformats.org/officeDocument/2006/relationships/hyperlink" Target="http://twitter.com/peterlubbers" TargetMode="External"/><Relationship Id="rId4" Type="http://schemas.openxmlformats.org/officeDocument/2006/relationships/hyperlink" Target="https://twitter.com/%23!/franksalim" TargetMode="External"/><Relationship Id="rId5" Type="http://schemas.openxmlformats.org/officeDocument/2006/relationships/image" Target="../media/image52.jpeg"/><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3" Type="http://schemas.openxmlformats.org/officeDocument/2006/relationships/hyperlink" Target="http://www.sfhtml5.org/" TargetMode="External"/><Relationship Id="rId4" Type="http://schemas.openxmlformats.org/officeDocument/2006/relationships/hyperlink" Target="http://www.prohtml5.com/" TargetMode="External"/><Relationship Id="rId5" Type="http://schemas.openxmlformats.org/officeDocument/2006/relationships/hyperlink" Target="http://kaazing.com/training/" TargetMode="External"/><Relationship Id="rId6" Type="http://schemas.openxmlformats.org/officeDocument/2006/relationships/hyperlink" Target="http://tech.kaazing.com/training/" TargetMode="External"/><Relationship Id="rId7" Type="http://schemas.openxmlformats.org/officeDocument/2006/relationships/image" Target="../media/image4.jpe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4.jpe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hyperlink" Target="http://GTUGsf.com/HTML5"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Dzq4A" TargetMode="External"/><Relationship Id="rId3" Type="http://schemas.openxmlformats.org/officeDocument/2006/relationships/image" Target="../media/image10.png"/></Relationships>
</file>

<file path=ppt/slides/_rels/slide98.xml.rels><?xml version="1.0" encoding="UTF-8" standalone="yes"?>
<Relationships xmlns="http://schemas.openxmlformats.org/package/2006/relationships"><Relationship Id="rId3" Type="http://schemas.openxmlformats.org/officeDocument/2006/relationships/hyperlink" Target="http://goo.gl/IcVdF" TargetMode="External"/><Relationship Id="rId4" Type="http://schemas.openxmlformats.org/officeDocument/2006/relationships/hyperlink" Target="http://marakana.com/s/html_real-time,1066/index.html" TargetMode="External"/><Relationship Id="rId5" Type="http://schemas.openxmlformats.org/officeDocument/2006/relationships/hyperlink" Target="http://www.html5rocks.com/en/tutorials/file/xhr2/" TargetMode="External"/><Relationship Id="rId6" Type="http://schemas.openxmlformats.org/officeDocument/2006/relationships/hyperlink" Target="http://html5weekly.com/" TargetMode="External"/><Relationship Id="rId7" Type="http://schemas.openxmlformats.org/officeDocument/2006/relationships/hyperlink" Target="http://5by5.tv/webahead/" TargetMode="External"/><Relationship Id="rId1" Type="http://schemas.openxmlformats.org/officeDocument/2006/relationships/slideLayout" Target="../slideLayouts/slideLayout2.xml"/><Relationship Id="rId2" Type="http://schemas.openxmlformats.org/officeDocument/2006/relationships/hyperlink" Target="http://www.schemehostport.com/"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kaazing.com/training/" TargetMode="External"/><Relationship Id="rId4"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hyperlink" Target="http://tech.kaazing.com/train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6" descr="GettyImages_10041822_cropped.jp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9388" y="752475"/>
            <a:ext cx="8778875" cy="44481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5363" name="Text Box 21"/>
          <p:cNvSpPr txBox="1">
            <a:spLocks noChangeArrowheads="1"/>
          </p:cNvSpPr>
          <p:nvPr/>
        </p:nvSpPr>
        <p:spPr bwMode="auto">
          <a:xfrm>
            <a:off x="3124200" y="3200400"/>
            <a:ext cx="5791200" cy="193899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32" charset="-128"/>
              </a:defRPr>
            </a:lvl1pPr>
            <a:lvl2pPr marL="37931725" indent="-37474525"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200" eaLnBrk="0" fontAlgn="base" hangingPunct="0">
              <a:spcBef>
                <a:spcPct val="0"/>
              </a:spcBef>
              <a:spcAft>
                <a:spcPct val="0"/>
              </a:spcAft>
              <a:defRPr sz="2400">
                <a:solidFill>
                  <a:schemeClr val="tx1"/>
                </a:solidFill>
                <a:latin typeface="Arial" charset="0"/>
                <a:ea typeface="ＭＳ Ｐゴシック" pitchFamily="32" charset="-128"/>
              </a:defRPr>
            </a:lvl6pPr>
            <a:lvl7pPr marL="914400" eaLnBrk="0" fontAlgn="base" hangingPunct="0">
              <a:spcBef>
                <a:spcPct val="0"/>
              </a:spcBef>
              <a:spcAft>
                <a:spcPct val="0"/>
              </a:spcAft>
              <a:defRPr sz="2400">
                <a:solidFill>
                  <a:schemeClr val="tx1"/>
                </a:solidFill>
                <a:latin typeface="Arial" charset="0"/>
                <a:ea typeface="ＭＳ Ｐゴシック" pitchFamily="32" charset="-128"/>
              </a:defRPr>
            </a:lvl7pPr>
            <a:lvl8pPr marL="1371600" eaLnBrk="0" fontAlgn="base" hangingPunct="0">
              <a:spcBef>
                <a:spcPct val="0"/>
              </a:spcBef>
              <a:spcAft>
                <a:spcPct val="0"/>
              </a:spcAft>
              <a:defRPr sz="2400">
                <a:solidFill>
                  <a:schemeClr val="tx1"/>
                </a:solidFill>
                <a:latin typeface="Arial" charset="0"/>
                <a:ea typeface="ＭＳ Ｐゴシック" pitchFamily="32" charset="-128"/>
              </a:defRPr>
            </a:lvl8pPr>
            <a:lvl9pPr marL="1828800" eaLnBrk="0" fontAlgn="base" hangingPunct="0">
              <a:spcBef>
                <a:spcPct val="0"/>
              </a:spcBef>
              <a:spcAft>
                <a:spcPct val="0"/>
              </a:spcAft>
              <a:defRPr sz="2400">
                <a:solidFill>
                  <a:schemeClr val="tx1"/>
                </a:solidFill>
                <a:latin typeface="Arial" charset="0"/>
                <a:ea typeface="ＭＳ Ｐゴシック" pitchFamily="32" charset="-128"/>
              </a:defRPr>
            </a:lvl9pPr>
          </a:lstStyle>
          <a:p>
            <a:pPr algn="ctr" eaLnBrk="1" hangingPunct="1"/>
            <a:r>
              <a:rPr lang="en-US" sz="4000" b="1" dirty="0" smtClean="0">
                <a:solidFill>
                  <a:srgbClr val="FFFFFF"/>
                </a:solidFill>
              </a:rPr>
              <a:t>HTML5</a:t>
            </a:r>
            <a:r>
              <a:rPr lang="en-US" sz="4000" b="1" dirty="0" smtClean="0">
                <a:solidFill>
                  <a:srgbClr val="FFFFFF"/>
                </a:solidFill>
              </a:rPr>
              <a:t> </a:t>
            </a:r>
            <a:r>
              <a:rPr lang="en-US" sz="4000" b="1" dirty="0" err="1" smtClean="0">
                <a:solidFill>
                  <a:srgbClr val="FFFFFF"/>
                </a:solidFill>
              </a:rPr>
              <a:t>Realtime</a:t>
            </a:r>
            <a:r>
              <a:rPr lang="en-US" sz="4000" b="1" dirty="0" smtClean="0">
                <a:solidFill>
                  <a:srgbClr val="FFFFFF"/>
                </a:solidFill>
              </a:rPr>
              <a:t> and </a:t>
            </a:r>
            <a:r>
              <a:rPr lang="en-US" sz="4000" b="1" dirty="0" err="1" smtClean="0">
                <a:solidFill>
                  <a:srgbClr val="FFFFFF"/>
                </a:solidFill>
              </a:rPr>
              <a:t>WebSocket</a:t>
            </a:r>
            <a:r>
              <a:rPr lang="en-US" sz="4000" b="1" dirty="0" smtClean="0">
                <a:solidFill>
                  <a:srgbClr val="FFFFFF"/>
                </a:solidFill>
              </a:rPr>
              <a:t/>
            </a:r>
            <a:br>
              <a:rPr lang="en-US" sz="4000" b="1" dirty="0" smtClean="0">
                <a:solidFill>
                  <a:srgbClr val="FFFFFF"/>
                </a:solidFill>
              </a:rPr>
            </a:br>
            <a:r>
              <a:rPr lang="en-US" sz="4000" b="1" dirty="0" smtClean="0">
                <a:solidFill>
                  <a:srgbClr val="FFFFFF"/>
                </a:solidFill>
              </a:rPr>
              <a:t> Code Lab</a:t>
            </a:r>
            <a:endParaRPr lang="en-US" sz="4000" b="1" dirty="0">
              <a:solidFill>
                <a:srgbClr val="FFFFFF"/>
              </a:solidFill>
            </a:endParaRPr>
          </a:p>
        </p:txBody>
      </p:sp>
      <p:sp>
        <p:nvSpPr>
          <p:cNvPr id="15364" name="Text Box 22"/>
          <p:cNvSpPr txBox="1">
            <a:spLocks noChangeArrowheads="1"/>
          </p:cNvSpPr>
          <p:nvPr/>
        </p:nvSpPr>
        <p:spPr bwMode="auto">
          <a:xfrm>
            <a:off x="552450" y="5486400"/>
            <a:ext cx="4933950" cy="4032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2" charset="-128"/>
              </a:defRPr>
            </a:lvl1pPr>
            <a:lvl2pPr marL="37931725" indent="-37474525" eaLnBrk="0" hangingPunct="0">
              <a:defRPr sz="2400">
                <a:solidFill>
                  <a:schemeClr val="tx1"/>
                </a:solidFill>
                <a:latin typeface="Arial" charset="0"/>
                <a:ea typeface="ＭＳ Ｐゴシック" pitchFamily="32" charset="-128"/>
              </a:defRPr>
            </a:lvl2pPr>
            <a:lvl3pPr eaLnBrk="0" hangingPunct="0">
              <a:defRPr sz="2400">
                <a:solidFill>
                  <a:schemeClr val="tx1"/>
                </a:solidFill>
                <a:latin typeface="Arial" charset="0"/>
                <a:ea typeface="ＭＳ Ｐゴシック" pitchFamily="32" charset="-128"/>
              </a:defRPr>
            </a:lvl3pPr>
            <a:lvl4pPr eaLnBrk="0" hangingPunct="0">
              <a:defRPr sz="2400">
                <a:solidFill>
                  <a:schemeClr val="tx1"/>
                </a:solidFill>
                <a:latin typeface="Arial" charset="0"/>
                <a:ea typeface="ＭＳ Ｐゴシック" pitchFamily="32" charset="-128"/>
              </a:defRPr>
            </a:lvl4pPr>
            <a:lvl5pPr eaLnBrk="0" hangingPunct="0">
              <a:defRPr sz="2400">
                <a:solidFill>
                  <a:schemeClr val="tx1"/>
                </a:solidFill>
                <a:latin typeface="Arial" charset="0"/>
                <a:ea typeface="ＭＳ Ｐゴシック" pitchFamily="32" charset="-128"/>
              </a:defRPr>
            </a:lvl5pPr>
            <a:lvl6pPr marL="457200" eaLnBrk="0" fontAlgn="base" hangingPunct="0">
              <a:spcBef>
                <a:spcPct val="0"/>
              </a:spcBef>
              <a:spcAft>
                <a:spcPct val="0"/>
              </a:spcAft>
              <a:defRPr sz="2400">
                <a:solidFill>
                  <a:schemeClr val="tx1"/>
                </a:solidFill>
                <a:latin typeface="Arial" charset="0"/>
                <a:ea typeface="ＭＳ Ｐゴシック" pitchFamily="32" charset="-128"/>
              </a:defRPr>
            </a:lvl6pPr>
            <a:lvl7pPr marL="914400" eaLnBrk="0" fontAlgn="base" hangingPunct="0">
              <a:spcBef>
                <a:spcPct val="0"/>
              </a:spcBef>
              <a:spcAft>
                <a:spcPct val="0"/>
              </a:spcAft>
              <a:defRPr sz="2400">
                <a:solidFill>
                  <a:schemeClr val="tx1"/>
                </a:solidFill>
                <a:latin typeface="Arial" charset="0"/>
                <a:ea typeface="ＭＳ Ｐゴシック" pitchFamily="32" charset="-128"/>
              </a:defRPr>
            </a:lvl7pPr>
            <a:lvl8pPr marL="1371600" eaLnBrk="0" fontAlgn="base" hangingPunct="0">
              <a:spcBef>
                <a:spcPct val="0"/>
              </a:spcBef>
              <a:spcAft>
                <a:spcPct val="0"/>
              </a:spcAft>
              <a:defRPr sz="2400">
                <a:solidFill>
                  <a:schemeClr val="tx1"/>
                </a:solidFill>
                <a:latin typeface="Arial" charset="0"/>
                <a:ea typeface="ＭＳ Ｐゴシック" pitchFamily="32" charset="-128"/>
              </a:defRPr>
            </a:lvl8pPr>
            <a:lvl9pPr marL="1828800" eaLnBrk="0" fontAlgn="base" hangingPunct="0">
              <a:spcBef>
                <a:spcPct val="0"/>
              </a:spcBef>
              <a:spcAft>
                <a:spcPct val="0"/>
              </a:spcAft>
              <a:defRPr sz="2400">
                <a:solidFill>
                  <a:schemeClr val="tx1"/>
                </a:solidFill>
                <a:latin typeface="Arial" charset="0"/>
                <a:ea typeface="ＭＳ Ｐゴシック" pitchFamily="32" charset="-128"/>
              </a:defRPr>
            </a:lvl9pPr>
          </a:lstStyle>
          <a:p>
            <a:pPr eaLnBrk="1" hangingPunct="1"/>
            <a:endParaRPr lang="en-US" b="1" dirty="0">
              <a:solidFill>
                <a:srgbClr val="426586"/>
              </a:solidFill>
            </a:endParaRPr>
          </a:p>
        </p:txBody>
      </p:sp>
      <p:sp>
        <p:nvSpPr>
          <p:cNvPr id="5" name="Subtitle 2"/>
          <p:cNvSpPr txBox="1">
            <a:spLocks/>
          </p:cNvSpPr>
          <p:nvPr/>
        </p:nvSpPr>
        <p:spPr bwMode="auto">
          <a:xfrm>
            <a:off x="6048402" y="5287392"/>
            <a:ext cx="2790798" cy="73240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
                <a:schemeClr val="accent6"/>
              </a:buClr>
              <a:buSzTx/>
              <a:buFont typeface="Arial"/>
              <a:buNone/>
              <a:tabLst/>
              <a:defRPr/>
            </a:pPr>
            <a:r>
              <a:rPr kumimoji="0" lang="en-US" sz="2800" b="1" i="0" u="none" strike="noStrike" kern="0" cap="none" spc="0" normalizeH="0" baseline="0" noProof="0" smtClean="0">
                <a:ln>
                  <a:noFill/>
                </a:ln>
                <a:solidFill>
                  <a:schemeClr val="accent6"/>
                </a:solidFill>
                <a:effectLst/>
                <a:uLnTx/>
                <a:uFillTx/>
                <a:latin typeface="+mn-lt"/>
                <a:ea typeface="+mj-ea"/>
                <a:cs typeface="Arial"/>
              </a:rPr>
              <a:t>@peterlubbers</a:t>
            </a:r>
            <a:br>
              <a:rPr kumimoji="0" lang="en-US" sz="2800" b="1" i="0" u="none" strike="noStrike" kern="0" cap="none" spc="0" normalizeH="0" baseline="0" noProof="0" smtClean="0">
                <a:ln>
                  <a:noFill/>
                </a:ln>
                <a:solidFill>
                  <a:schemeClr val="accent6"/>
                </a:solidFill>
                <a:effectLst/>
                <a:uLnTx/>
                <a:uFillTx/>
                <a:latin typeface="+mn-lt"/>
                <a:ea typeface="+mj-ea"/>
                <a:cs typeface="Arial"/>
              </a:rPr>
            </a:br>
            <a:r>
              <a:rPr kumimoji="0" lang="en-US" sz="2800" b="1" i="0" u="none" strike="noStrike" kern="0" cap="none" spc="0" normalizeH="0" baseline="0" noProof="0" smtClean="0">
                <a:ln>
                  <a:noFill/>
                </a:ln>
                <a:solidFill>
                  <a:schemeClr val="accent6"/>
                </a:solidFill>
                <a:effectLst/>
                <a:uLnTx/>
                <a:uFillTx/>
                <a:latin typeface="+mn-lt"/>
                <a:ea typeface="+mj-ea"/>
                <a:cs typeface="Arial"/>
              </a:rPr>
              <a:t>@franksalim</a:t>
            </a:r>
            <a:br>
              <a:rPr kumimoji="0" lang="en-US" sz="2800" b="1" i="0" u="none" strike="noStrike" kern="0" cap="none" spc="0" normalizeH="0" baseline="0" noProof="0" smtClean="0">
                <a:ln>
                  <a:noFill/>
                </a:ln>
                <a:solidFill>
                  <a:schemeClr val="accent6"/>
                </a:solidFill>
                <a:effectLst/>
                <a:uLnTx/>
                <a:uFillTx/>
                <a:latin typeface="+mn-lt"/>
                <a:ea typeface="+mj-ea"/>
                <a:cs typeface="Arial"/>
              </a:rPr>
            </a:br>
            <a:r>
              <a:rPr kumimoji="0" lang="en-US" sz="2800" b="1" i="0" u="none" strike="noStrike" kern="0" cap="none" spc="0" normalizeH="0" baseline="0" noProof="0" smtClean="0">
                <a:ln>
                  <a:noFill/>
                </a:ln>
                <a:solidFill>
                  <a:schemeClr val="accent6"/>
                </a:solidFill>
                <a:effectLst/>
                <a:uLnTx/>
                <a:uFillTx/>
                <a:latin typeface="+mn-lt"/>
                <a:ea typeface="+mj-ea"/>
                <a:cs typeface="Arial"/>
              </a:rPr>
              <a:t>Kaazing</a:t>
            </a:r>
            <a:endParaRPr kumimoji="0" lang="en-US" sz="2800" b="1" i="0" u="none" strike="noStrike" kern="0" cap="none" spc="0" normalizeH="0" baseline="0" noProof="0" dirty="0">
              <a:ln>
                <a:noFill/>
              </a:ln>
              <a:solidFill>
                <a:schemeClr val="accent6"/>
              </a:solidFill>
              <a:effectLst/>
              <a:uLnTx/>
              <a:uFillTx/>
              <a:latin typeface="+mn-lt"/>
              <a:ea typeface="+mj-ea"/>
              <a:cs typeface="Arial"/>
            </a:endParaRPr>
          </a:p>
        </p:txBody>
      </p:sp>
      <p:pic>
        <p:nvPicPr>
          <p:cNvPr id="6" name="Picture 5"/>
          <p:cNvPicPr>
            <a:picLocks noChangeAspect="1"/>
          </p:cNvPicPr>
          <p:nvPr/>
        </p:nvPicPr>
        <p:blipFill>
          <a:blip r:embed="rId4"/>
          <a:stretch>
            <a:fillRect/>
          </a:stretch>
        </p:blipFill>
        <p:spPr>
          <a:xfrm>
            <a:off x="3505200" y="5410200"/>
            <a:ext cx="2286000" cy="939800"/>
          </a:xfrm>
          <a:prstGeom prst="rect">
            <a:avLst/>
          </a:prstGeom>
        </p:spPr>
      </p:pic>
      <p:pic>
        <p:nvPicPr>
          <p:cNvPr id="7" name="Picture 6" descr="global_21034828.jpeg"/>
          <p:cNvPicPr>
            <a:picLocks noChangeAspect="1"/>
          </p:cNvPicPr>
          <p:nvPr/>
        </p:nvPicPr>
        <p:blipFill>
          <a:blip r:embed="rId5"/>
          <a:stretch>
            <a:fillRect/>
          </a:stretch>
        </p:blipFill>
        <p:spPr>
          <a:xfrm>
            <a:off x="533400" y="5334000"/>
            <a:ext cx="1143000" cy="1143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417859" cy="1143000"/>
          </a:xfrm>
        </p:spPr>
        <p:txBody>
          <a:bodyPr/>
          <a:lstStyle/>
          <a:p>
            <a:pPr algn="ctr"/>
            <a:r>
              <a:rPr lang="en-US" i="1" dirty="0" smtClean="0"/>
              <a:t>Introduction to </a:t>
            </a:r>
            <a:r>
              <a:rPr lang="en-US" i="1" dirty="0" err="1" smtClean="0"/>
              <a:t>WebSocket</a:t>
            </a:r>
            <a:endParaRPr lang="en-US" i="1" dirty="0"/>
          </a:p>
        </p:txBody>
      </p:sp>
      <p:pic>
        <p:nvPicPr>
          <p:cNvPr id="6" name="Picture 2" descr="C:\dev-kaazing\corporate\graphics\miscelaneous\iStock_000010927495Small.jpg"/>
          <p:cNvPicPr>
            <a:picLocks noChangeAspect="1" noChangeArrowheads="1"/>
          </p:cNvPicPr>
          <p:nvPr/>
        </p:nvPicPr>
        <p:blipFill>
          <a:blip r:embed="rId3" cstate="print"/>
          <a:srcRect/>
          <a:stretch>
            <a:fillRect/>
          </a:stretch>
        </p:blipFill>
        <p:spPr bwMode="auto">
          <a:xfrm>
            <a:off x="2667000" y="2514600"/>
            <a:ext cx="3757612" cy="3757612"/>
          </a:xfrm>
          <a:prstGeom prst="rect">
            <a:avLst/>
          </a:prstGeom>
          <a:noFill/>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ound Same Side Corner Rectangle 12"/>
          <p:cNvSpPr/>
          <p:nvPr/>
        </p:nvSpPr>
        <p:spPr bwMode="auto">
          <a:xfrm>
            <a:off x="228600" y="5879592"/>
            <a:ext cx="8686800" cy="533400"/>
          </a:xfrm>
          <a:prstGeom prst="round2SameRect">
            <a:avLst>
              <a:gd name="adj1" fmla="val 30953"/>
              <a:gd name="adj2" fmla="val 0"/>
            </a:avLst>
          </a:prstGeom>
          <a:solidFill>
            <a:srgbClr val="F06E2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313031"/>
              </a:solidFill>
              <a:effectLst/>
              <a:latin typeface="Arial" pitchFamily="24" charset="0"/>
              <a:ea typeface="ＭＳ Ｐゴシック" pitchFamily="1" charset="-128"/>
              <a:cs typeface="ＭＳ Ｐゴシック" pitchFamily="1" charset="-128"/>
            </a:endParaRPr>
          </a:p>
        </p:txBody>
      </p:sp>
      <p:sp>
        <p:nvSpPr>
          <p:cNvPr id="5" name="Content Placeholder 2"/>
          <p:cNvSpPr txBox="1">
            <a:spLocks/>
          </p:cNvSpPr>
          <p:nvPr/>
        </p:nvSpPr>
        <p:spPr bwMode="auto">
          <a:xfrm>
            <a:off x="0" y="5943600"/>
            <a:ext cx="9144000" cy="5334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r>
              <a:rPr lang="en-US" sz="2000" b="1" dirty="0" smtClean="0">
                <a:solidFill>
                  <a:srgbClr val="FFFFFF"/>
                </a:solidFill>
              </a:rPr>
              <a:t>-</a:t>
            </a:r>
            <a:endParaRPr kumimoji="0" lang="en-US" sz="2000" b="1" i="0" u="none" strike="noStrike" kern="0" cap="none" spc="0" normalizeH="0" baseline="0" noProof="0" dirty="0">
              <a:ln>
                <a:noFill/>
              </a:ln>
              <a:solidFill>
                <a:srgbClr val="FFFFFF"/>
              </a:solidFill>
              <a:effectLst/>
              <a:uLnTx/>
              <a:uFillTx/>
              <a:latin typeface="+mn-lt"/>
              <a:ea typeface="ＭＳ Ｐゴシック" pitchFamily="32" charset="-128"/>
              <a:cs typeface="MS PGothic" pitchFamily="34" charset="-128"/>
            </a:endParaRPr>
          </a:p>
        </p:txBody>
      </p:sp>
      <p:sp>
        <p:nvSpPr>
          <p:cNvPr id="10" name="Rectangle 9"/>
          <p:cNvSpPr/>
          <p:nvPr/>
        </p:nvSpPr>
        <p:spPr>
          <a:xfrm>
            <a:off x="0" y="0"/>
            <a:ext cx="9144000" cy="6858000"/>
          </a:xfrm>
          <a:prstGeom prst="rect">
            <a:avLst/>
          </a:prstGeom>
          <a:solidFill>
            <a:srgbClr val="F46901"/>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defTabSz="914305" fontAlgn="auto">
              <a:spcBef>
                <a:spcPts val="0"/>
              </a:spcBef>
              <a:spcAft>
                <a:spcPts val="0"/>
              </a:spcAft>
              <a:defRPr/>
            </a:pPr>
            <a:endParaRPr lang="en-US" sz="1800"/>
          </a:p>
        </p:txBody>
      </p:sp>
      <p:pic>
        <p:nvPicPr>
          <p:cNvPr id="11" name="Picture 10" descr="kaazing-logo-white.ai"/>
          <p:cNvPicPr>
            <a:picLocks noChangeAspect="1"/>
          </p:cNvPicPr>
          <p:nvPr/>
        </p:nvPicPr>
        <p:blipFill>
          <a:blip r:embed="rId3"/>
          <a:stretch>
            <a:fillRect/>
          </a:stretch>
        </p:blipFill>
        <p:spPr>
          <a:xfrm>
            <a:off x="2362200" y="1447800"/>
            <a:ext cx="4672584" cy="400507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655638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514600"/>
            <a:ext cx="7315200" cy="990600"/>
          </a:xfrm>
          <a:noFill/>
          <a:ln w="9525">
            <a:noFill/>
            <a:miter lim="800000"/>
            <a:headEnd/>
            <a:tailEnd/>
          </a:ln>
        </p:spPr>
        <p:txBody>
          <a:bodyPr vert="horz" wrap="square" lIns="91440" tIns="45720" rIns="91440" bIns="45720" numCol="1" anchor="t" anchorCtr="0" compatLnSpc="1">
            <a:prstTxWarp prst="textNoShape">
              <a:avLst/>
            </a:prstTxWarp>
          </a:bodyPr>
          <a:lstStyle/>
          <a:p>
            <a:pPr algn="ctr">
              <a:buClr>
                <a:schemeClr val="accent6"/>
              </a:buClr>
              <a:buNone/>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1600" dirty="0" smtClean="0"/>
              <a:t>Copyright © 2011 Kaazing Corporation, All rights reserved.</a:t>
            </a:r>
          </a:p>
          <a:p>
            <a:pPr algn="ctr">
              <a:buClr>
                <a:schemeClr val="accent6"/>
              </a:buClr>
              <a:buNone/>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1200" dirty="0" smtClean="0"/>
              <a:t>All materials, including labs and other handouts are property of Kaazing Corporation. Except when expressly permitted by Kaazing Corporation, you may not copy, reproduce, publish, or display any part of this training material, in any form, or by any means.</a:t>
            </a:r>
            <a:endParaRPr lang="en-US" sz="12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Networked Applications</a:t>
            </a:r>
            <a:endParaRPr lang="en-US" dirty="0"/>
          </a:p>
        </p:txBody>
      </p:sp>
      <p:sp>
        <p:nvSpPr>
          <p:cNvPr id="5" name="Content Placeholder 2"/>
          <p:cNvSpPr txBox="1">
            <a:spLocks/>
          </p:cNvSpPr>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solidFill>
                  <a:srgbClr val="313031"/>
                </a:solidFill>
                <a:latin typeface="+mn-lt"/>
              </a:rPr>
              <a:t>On the LAN: Reliable, real-time communication</a:t>
            </a:r>
          </a:p>
          <a:p>
            <a:pPr marL="342900"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solidFill>
                  <a:srgbClr val="313031"/>
                </a:solidFill>
                <a:latin typeface="+mn-lt"/>
              </a:rPr>
              <a:t>On the web: ?</a:t>
            </a:r>
          </a:p>
          <a:p>
            <a:pPr marL="800100" lvl="1"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solidFill>
                  <a:srgbClr val="313031"/>
                </a:solidFill>
                <a:latin typeface="+mn-lt"/>
              </a:rPr>
              <a:t>Mostly idle</a:t>
            </a:r>
          </a:p>
          <a:p>
            <a:pPr marL="800100" lvl="1"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solidFill>
                  <a:srgbClr val="313031"/>
                </a:solidFill>
                <a:latin typeface="+mn-lt"/>
              </a:rPr>
              <a:t>Mostly broadcast</a:t>
            </a:r>
          </a:p>
          <a:p>
            <a:pPr marL="800100" lvl="1"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i="1" dirty="0" smtClean="0">
                <a:solidFill>
                  <a:srgbClr val="313031"/>
                </a:solidFill>
                <a:latin typeface="+mn-lt"/>
              </a:rPr>
              <a:t>Nearly</a:t>
            </a:r>
            <a:r>
              <a:rPr lang="en-US" sz="2800" dirty="0" smtClean="0">
                <a:solidFill>
                  <a:srgbClr val="313031"/>
                </a:solidFill>
                <a:latin typeface="+mn-lt"/>
              </a:rPr>
              <a:t> real-time</a:t>
            </a:r>
          </a:p>
          <a:p>
            <a:pPr marL="342900"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solidFill>
                  <a:srgbClr val="313031"/>
                </a:solidFill>
                <a:latin typeface="+mn-lt"/>
              </a:rPr>
              <a:t>Web + </a:t>
            </a:r>
            <a:r>
              <a:rPr lang="en-US" sz="2800" dirty="0" err="1" smtClean="0">
                <a:solidFill>
                  <a:srgbClr val="313031"/>
                </a:solidFill>
                <a:latin typeface="+mn-lt"/>
              </a:rPr>
              <a:t>WebSockets</a:t>
            </a:r>
            <a:r>
              <a:rPr lang="en-US" sz="2800" dirty="0" smtClean="0">
                <a:solidFill>
                  <a:srgbClr val="313031"/>
                </a:solidFill>
                <a:latin typeface="+mn-lt"/>
              </a:rPr>
              <a:t> = reliable </a:t>
            </a:r>
            <a:r>
              <a:rPr lang="en-US" sz="2800" i="1" dirty="0" smtClean="0">
                <a:solidFill>
                  <a:srgbClr val="313031"/>
                </a:solidFill>
                <a:latin typeface="+mn-lt"/>
              </a:rPr>
              <a:t>and</a:t>
            </a:r>
            <a:r>
              <a:rPr lang="en-US" sz="2800" dirty="0" smtClean="0">
                <a:solidFill>
                  <a:srgbClr val="313031"/>
                </a:solidFill>
                <a:latin typeface="+mn-lt"/>
              </a:rPr>
              <a:t> real-time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35002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3" name="Content Placeholder 2"/>
          <p:cNvSpPr>
            <a:spLocks noGrp="1"/>
          </p:cNvSpPr>
          <p:nvPr>
            <p:ph idx="1"/>
          </p:nvPr>
        </p:nvSpPr>
        <p:spPr/>
        <p:txBody>
          <a:bodyPr/>
          <a:lstStyle/>
          <a:p>
            <a:pPr marL="457200" indent="-457200">
              <a:buClr>
                <a:schemeClr val="accent6"/>
              </a:buClr>
              <a:buFont typeface="Arial"/>
              <a:buChar char="•"/>
            </a:pPr>
            <a:r>
              <a:rPr lang="en-US" dirty="0" smtClean="0"/>
              <a:t>HTTP-based</a:t>
            </a:r>
          </a:p>
          <a:p>
            <a:pPr marL="457200" indent="-457200">
              <a:buClr>
                <a:schemeClr val="accent6"/>
              </a:buClr>
              <a:buFont typeface="Arial"/>
              <a:buChar char="•"/>
            </a:pPr>
            <a:r>
              <a:rPr lang="en-US" dirty="0" err="1" smtClean="0"/>
              <a:t>WebSockets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8666645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0"/>
            <a:ext cx="7848600" cy="762000"/>
          </a:xfrm>
        </p:spPr>
        <p:txBody>
          <a:bodyPr/>
          <a:lstStyle/>
          <a:p>
            <a:pPr algn="ctr"/>
            <a:r>
              <a:rPr lang="en-US" sz="4800" dirty="0" smtClean="0"/>
              <a:t>HTTP</a:t>
            </a:r>
            <a:endParaRPr lang="en-US" sz="4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56926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a:xfrm>
            <a:off x="533400" y="1524000"/>
            <a:ext cx="7924800" cy="3886200"/>
          </a:xfrm>
          <a:noFill/>
          <a:ln w="9525">
            <a:noFill/>
            <a:miter lim="800000"/>
            <a:headEnd/>
            <a:tailEnd/>
          </a:ln>
        </p:spPr>
        <p:txBody>
          <a:bodyPr vert="horz" wrap="square" lIns="91440" tIns="45720" rIns="91440" bIns="45720" numCol="1" anchor="t" anchorCtr="0" compatLnSpc="1">
            <a:prstTxWarp prst="textNoShape">
              <a:avLst/>
            </a:prstTxWarp>
          </a:bodyPr>
          <a:lstStyle/>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HTTP is half-duplex </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a:t>T</a:t>
            </a:r>
            <a:r>
              <a:rPr lang="en-US" dirty="0" smtClean="0"/>
              <a:t>raffic flows in only one direction at a time</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Bidirectional communications are complicated to manage</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HTTP is stateless</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Redundant information is </a:t>
            </a:r>
            <a:br>
              <a:rPr lang="en-US" dirty="0" smtClean="0"/>
            </a:br>
            <a:r>
              <a:rPr lang="en-US" dirty="0" smtClean="0"/>
              <a:t>sent with each HTTP </a:t>
            </a:r>
            <a:br>
              <a:rPr lang="en-US" dirty="0" smtClean="0"/>
            </a:br>
            <a:r>
              <a:rPr lang="en-US" dirty="0" smtClean="0"/>
              <a:t>request and response</a:t>
            </a:r>
          </a:p>
        </p:txBody>
      </p:sp>
      <p:pic>
        <p:nvPicPr>
          <p:cNvPr id="5" name="Picture 2" descr="C:\Documents and Settings\Peter Lubbers\Desktop\one-way.jpg"/>
          <p:cNvPicPr>
            <a:picLocks noChangeAspect="1" noChangeArrowheads="1"/>
          </p:cNvPicPr>
          <p:nvPr/>
        </p:nvPicPr>
        <p:blipFill>
          <a:blip r:embed="rId3" cstate="print"/>
          <a:srcRect/>
          <a:stretch>
            <a:fillRect/>
          </a:stretch>
        </p:blipFill>
        <p:spPr bwMode="auto">
          <a:xfrm>
            <a:off x="4572000" y="3429000"/>
            <a:ext cx="4122082" cy="2743200"/>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207771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847012" cy="609600"/>
          </a:xfrm>
        </p:spPr>
        <p:txBody>
          <a:bodyPr/>
          <a:lstStyle/>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a:t>Emulating full-duplex </a:t>
            </a:r>
            <a:r>
              <a:rPr lang="en-US" dirty="0" smtClean="0"/>
              <a:t>HTTP</a:t>
            </a:r>
            <a:endParaRPr lang="en-US" dirty="0"/>
          </a:p>
        </p:txBody>
      </p:sp>
      <p:sp>
        <p:nvSpPr>
          <p:cNvPr id="3" name="Content Placeholder 2"/>
          <p:cNvSpPr>
            <a:spLocks noGrp="1"/>
          </p:cNvSpPr>
          <p:nvPr>
            <p:ph idx="1"/>
          </p:nvPr>
        </p:nvSpPr>
        <p:spPr>
          <a:xfrm>
            <a:off x="609600" y="1371600"/>
            <a:ext cx="7162800" cy="5105400"/>
          </a:xfrm>
          <a:noFill/>
          <a:ln w="9525">
            <a:noFill/>
            <a:miter lim="800000"/>
            <a:headEnd/>
            <a:tailEnd/>
          </a:ln>
        </p:spPr>
        <p:txBody>
          <a:bodyPr vert="horz" wrap="square" lIns="91440" tIns="45720" rIns="91440" bIns="45720" numCol="1" anchor="t" anchorCtr="0" compatLnSpc="1">
            <a:prstTxWarp prst="textNoShape">
              <a:avLst/>
            </a:prstTxWarp>
          </a:bodyPr>
          <a:lstStyle/>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AJAX (Asynchronous JavaScript + XML)</a:t>
            </a:r>
          </a:p>
          <a:p>
            <a:pPr lvl="1">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Content can change without loading the entire page</a:t>
            </a:r>
          </a:p>
          <a:p>
            <a:pPr lvl="1">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User-perceived low latency</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Comet </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Technique for server push</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Lack of a standard implementation</a:t>
            </a:r>
          </a:p>
          <a:p>
            <a:pPr lvl="1">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Comet adds lots of complexity</a:t>
            </a:r>
          </a:p>
        </p:txBody>
      </p:sp>
      <p:pic>
        <p:nvPicPr>
          <p:cNvPr id="12290" name="Picture 2" descr="C:\Documents and Settings\Peter Lubbers\Desktop\comet.jpg"/>
          <p:cNvPicPr>
            <a:picLocks noChangeAspect="1" noChangeArrowheads="1"/>
          </p:cNvPicPr>
          <p:nvPr/>
        </p:nvPicPr>
        <p:blipFill>
          <a:blip r:embed="rId3" cstate="print"/>
          <a:srcRect/>
          <a:stretch>
            <a:fillRect/>
          </a:stretch>
        </p:blipFill>
        <p:spPr bwMode="auto">
          <a:xfrm>
            <a:off x="7543800" y="3962400"/>
            <a:ext cx="1600200" cy="1600200"/>
          </a:xfrm>
          <a:prstGeom prst="rect">
            <a:avLst/>
          </a:prstGeom>
          <a:noFill/>
        </p:spPr>
      </p:pic>
      <p:pic>
        <p:nvPicPr>
          <p:cNvPr id="12292" name="Picture 4" descr="C:\Documents and Settings\Peter Lubbers\Desktop\ajax2.jpg"/>
          <p:cNvPicPr>
            <a:picLocks noChangeAspect="1" noChangeArrowheads="1"/>
          </p:cNvPicPr>
          <p:nvPr/>
        </p:nvPicPr>
        <p:blipFill>
          <a:blip r:embed="rId4" cstate="print"/>
          <a:srcRect/>
          <a:stretch>
            <a:fillRect/>
          </a:stretch>
        </p:blipFill>
        <p:spPr bwMode="auto">
          <a:xfrm>
            <a:off x="7658100" y="2133600"/>
            <a:ext cx="1485900" cy="1485900"/>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2274885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847012" cy="609600"/>
          </a:xfrm>
        </p:spPr>
        <p:txBody>
          <a:bodyPr/>
          <a:lstStyle/>
          <a:p>
            <a:r>
              <a:rPr lang="en-US" dirty="0" smtClean="0"/>
              <a:t>Polling</a:t>
            </a:r>
            <a:endParaRPr lang="en-US" dirty="0"/>
          </a:p>
        </p:txBody>
      </p:sp>
      <p:sp>
        <p:nvSpPr>
          <p:cNvPr id="3" name="Content Placeholder 2"/>
          <p:cNvSpPr>
            <a:spLocks noGrp="1"/>
          </p:cNvSpPr>
          <p:nvPr>
            <p:ph idx="1"/>
          </p:nvPr>
        </p:nvSpPr>
        <p:spPr>
          <a:xfrm>
            <a:off x="381000" y="1371600"/>
            <a:ext cx="8229600" cy="4724400"/>
          </a:xfrm>
          <a:noFill/>
          <a:ln w="9525">
            <a:noFill/>
            <a:miter lim="800000"/>
            <a:headEnd/>
            <a:tailEnd/>
          </a:ln>
        </p:spPr>
        <p:txBody>
          <a:bodyPr vert="horz" wrap="square" lIns="91440" tIns="45720" rIns="91440" bIns="45720" numCol="1" anchor="t" anchorCtr="0" compatLnSpc="1">
            <a:prstTxWarp prst="textNoShape">
              <a:avLst/>
            </a:prstTxWarp>
          </a:bodyPr>
          <a:lstStyle/>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Polling is "nearly real-time"</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Used in Ajax applications to simulate real-time communication</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Browser sends HTTP requests at regular intervals and immediately receives a response</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endParaRPr lang="en-US" dirty="0" smtClean="0"/>
          </a:p>
        </p:txBody>
      </p:sp>
      <p:pic>
        <p:nvPicPr>
          <p:cNvPr id="7" name="Picture 2" descr="C:\Documents and Settings\Peter Lubbers\Desktop\polling.gif"/>
          <p:cNvPicPr>
            <a:picLocks noChangeAspect="1" noChangeArrowheads="1"/>
          </p:cNvPicPr>
          <p:nvPr/>
        </p:nvPicPr>
        <p:blipFill>
          <a:blip r:embed="rId3" cstate="print"/>
          <a:srcRect/>
          <a:stretch>
            <a:fillRect/>
          </a:stretch>
        </p:blipFill>
        <p:spPr bwMode="auto">
          <a:xfrm>
            <a:off x="4572000" y="3898058"/>
            <a:ext cx="3810000" cy="2426542"/>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4361223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6388" y="76200"/>
            <a:ext cx="7847012" cy="609600"/>
          </a:xfrm>
        </p:spPr>
        <p:txBody>
          <a:bodyPr/>
          <a:lstStyle/>
          <a:p>
            <a:r>
              <a:rPr lang="en-US" dirty="0" smtClean="0"/>
              <a:t>Long Polling</a:t>
            </a:r>
            <a:endParaRPr lang="en-US" dirty="0"/>
          </a:p>
        </p:txBody>
      </p:sp>
      <p:sp>
        <p:nvSpPr>
          <p:cNvPr id="3" name="Content Placeholder 2"/>
          <p:cNvSpPr>
            <a:spLocks noGrp="1"/>
          </p:cNvSpPr>
          <p:nvPr>
            <p:ph idx="1"/>
          </p:nvPr>
        </p:nvSpPr>
        <p:spPr>
          <a:xfrm>
            <a:off x="381000" y="1600200"/>
            <a:ext cx="8077200" cy="4495800"/>
          </a:xfrm>
          <a:noFill/>
          <a:ln w="9525">
            <a:noFill/>
            <a:miter lim="800000"/>
            <a:headEnd/>
            <a:tailEnd/>
          </a:ln>
        </p:spPr>
        <p:txBody>
          <a:bodyPr vert="horz" wrap="square" lIns="91440" tIns="45720" rIns="91440" bIns="45720" numCol="1" anchor="t" anchorCtr="0" compatLnSpc="1">
            <a:prstTxWarp prst="textNoShape">
              <a:avLst/>
            </a:prstTxWarp>
          </a:bodyPr>
          <a:lstStyle/>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Browser sends a request to the server, server keeps the request open for a set period</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Speed limited by response-request-response</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Request/response headers add overhead on the wire</a:t>
            </a:r>
          </a:p>
        </p:txBody>
      </p:sp>
      <p:pic>
        <p:nvPicPr>
          <p:cNvPr id="5" name="Content Placeholder 7" descr="long-polling.gif"/>
          <p:cNvPicPr>
            <a:picLocks noChangeAspect="1"/>
          </p:cNvPicPr>
          <p:nvPr/>
        </p:nvPicPr>
        <p:blipFill>
          <a:blip r:embed="rId3" cstate="print"/>
          <a:stretch>
            <a:fillRect/>
          </a:stretch>
        </p:blipFill>
        <p:spPr bwMode="auto">
          <a:xfrm>
            <a:off x="4559670" y="4093139"/>
            <a:ext cx="3593730" cy="2307661"/>
          </a:xfrm>
          <a:prstGeom prst="rect">
            <a:avLst/>
          </a:prstGeom>
          <a:noFill/>
          <a:ln w="9525">
            <a:noFill/>
            <a:miter lim="800000"/>
            <a:headEnd/>
            <a:tailEnd/>
          </a:ln>
        </p:spPr>
      </p:pic>
      <p:sp>
        <p:nvSpPr>
          <p:cNvPr id="4" name="TextBox 3"/>
          <p:cNvSpPr txBox="1"/>
          <p:nvPr/>
        </p:nvSpPr>
        <p:spPr>
          <a:xfrm>
            <a:off x="228600" y="838200"/>
            <a:ext cx="3927852" cy="830997"/>
          </a:xfrm>
          <a:prstGeom prst="rect">
            <a:avLst/>
          </a:prstGeom>
          <a:noFill/>
        </p:spPr>
        <p:txBody>
          <a:bodyPr wrap="none" rtlCol="0">
            <a:spAutoFit/>
          </a:bodyPr>
          <a:lstStyle/>
          <a:p>
            <a:r>
              <a:rPr lang="en-US" i="1" dirty="0" smtClean="0"/>
              <a:t>a/k/a Asynchronous polling</a:t>
            </a:r>
            <a:endParaRPr lang="en-US" i="1" dirty="0"/>
          </a:p>
          <a:p>
            <a:endParaRPr lang="en-US"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388322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847012" cy="609600"/>
          </a:xfrm>
        </p:spPr>
        <p:txBody>
          <a:bodyPr/>
          <a:lstStyle/>
          <a:p>
            <a:r>
              <a:rPr lang="en-US" dirty="0" smtClean="0"/>
              <a:t>Streaming</a:t>
            </a:r>
            <a:endParaRPr lang="en-US" dirty="0"/>
          </a:p>
        </p:txBody>
      </p:sp>
      <p:sp>
        <p:nvSpPr>
          <p:cNvPr id="3" name="Content Placeholder 2"/>
          <p:cNvSpPr>
            <a:spLocks noGrp="1"/>
          </p:cNvSpPr>
          <p:nvPr>
            <p:ph idx="1"/>
          </p:nvPr>
        </p:nvSpPr>
        <p:spPr>
          <a:xfrm>
            <a:off x="457200" y="1524000"/>
            <a:ext cx="7315200" cy="4495800"/>
          </a:xfrm>
          <a:noFill/>
          <a:ln w="9525">
            <a:noFill/>
            <a:miter lim="800000"/>
            <a:headEnd/>
            <a:tailEnd/>
          </a:ln>
        </p:spPr>
        <p:txBody>
          <a:bodyPr vert="horz" wrap="square" lIns="91440" tIns="45720" rIns="91440" bIns="45720" numCol="1" anchor="t" anchorCtr="0" compatLnSpc="1">
            <a:prstTxWarp prst="textNoShape">
              <a:avLst/>
            </a:prstTxWarp>
          </a:bodyPr>
          <a:lstStyle/>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More efficient, but sometimes problematic</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Possible complications:</a:t>
            </a:r>
          </a:p>
          <a:p>
            <a:pPr marL="800100" lvl="1" indent="-342900">
              <a:buClr>
                <a:schemeClr val="accent6"/>
              </a:buClr>
              <a:buFont typeface="Courier New"/>
              <a:buChar char="o"/>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Proxies and firewalls</a:t>
            </a:r>
          </a:p>
          <a:p>
            <a:pPr marL="800100" lvl="1" indent="-342900">
              <a:buClr>
                <a:schemeClr val="accent6"/>
              </a:buClr>
              <a:buFont typeface="Courier New"/>
              <a:buChar char="o"/>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Response builds up and must be flushed periodically</a:t>
            </a:r>
          </a:p>
          <a:p>
            <a:pPr marL="800100" lvl="1" indent="-342900">
              <a:buClr>
                <a:schemeClr val="accent6"/>
              </a:buClr>
              <a:buFont typeface="Courier New"/>
              <a:buChar char="o"/>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Cross-domain issues to do with browser connection limits</a:t>
            </a:r>
          </a:p>
          <a:p>
            <a:pPr>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endParaRPr lang="en-US" dirty="0" smtClean="0"/>
          </a:p>
        </p:txBody>
      </p:sp>
      <p:pic>
        <p:nvPicPr>
          <p:cNvPr id="5" name="Content Placeholder 8" descr="streaming.gif"/>
          <p:cNvPicPr>
            <a:picLocks noChangeAspect="1"/>
          </p:cNvPicPr>
          <p:nvPr/>
        </p:nvPicPr>
        <p:blipFill>
          <a:blip r:embed="rId3" cstate="print"/>
          <a:stretch>
            <a:fillRect/>
          </a:stretch>
        </p:blipFill>
        <p:spPr bwMode="auto">
          <a:xfrm>
            <a:off x="4572000" y="4191000"/>
            <a:ext cx="3429000" cy="2209800"/>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348369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380412" cy="609600"/>
          </a:xfrm>
        </p:spPr>
        <p:txBody>
          <a:bodyPr/>
          <a:lstStyle/>
          <a:p>
            <a:r>
              <a:rPr lang="en-US" dirty="0" smtClean="0"/>
              <a:t>Comet Polling Example</a:t>
            </a:r>
            <a:endParaRPr lang="en-US" dirty="0"/>
          </a:p>
        </p:txBody>
      </p:sp>
      <p:pic>
        <p:nvPicPr>
          <p:cNvPr id="7" name="Content Placeholder 6" descr="polling-network-use.png"/>
          <p:cNvPicPr>
            <a:picLocks noGrp="1" noChangeAspect="1"/>
          </p:cNvPicPr>
          <p:nvPr>
            <p:ph idx="1"/>
          </p:nvPr>
        </p:nvPicPr>
        <p:blipFill>
          <a:blip r:embed="rId3" cstate="print"/>
          <a:stretch>
            <a:fillRect/>
          </a:stretch>
        </p:blipFill>
        <p:spPr>
          <a:xfrm>
            <a:off x="1214303" y="1219200"/>
            <a:ext cx="6786697" cy="5105400"/>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5766148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WebSocket</a:t>
            </a:r>
            <a:r>
              <a:rPr lang="en-US" dirty="0" smtClean="0"/>
              <a:t> Demo</a:t>
            </a:r>
            <a:endParaRPr lang="en-US" dirty="0"/>
          </a:p>
        </p:txBody>
      </p:sp>
      <p:pic>
        <p:nvPicPr>
          <p:cNvPr id="5" name="Picture 4"/>
          <p:cNvPicPr>
            <a:picLocks noChangeAspect="1"/>
          </p:cNvPicPr>
          <p:nvPr/>
        </p:nvPicPr>
        <p:blipFill>
          <a:blip r:embed="rId2"/>
          <a:stretch>
            <a:fillRect/>
          </a:stretch>
        </p:blipFill>
        <p:spPr>
          <a:xfrm>
            <a:off x="127021" y="1202488"/>
            <a:ext cx="8931659" cy="4968719"/>
          </a:xfrm>
          <a:prstGeom prst="rect">
            <a:avLst/>
          </a:prstGeom>
        </p:spPr>
      </p:pic>
      <p:sp>
        <p:nvSpPr>
          <p:cNvPr id="6" name="TextBox 5"/>
          <p:cNvSpPr txBox="1"/>
          <p:nvPr/>
        </p:nvSpPr>
        <p:spPr>
          <a:xfrm>
            <a:off x="4523072" y="6019800"/>
            <a:ext cx="4592659" cy="369332"/>
          </a:xfrm>
          <a:prstGeom prst="rect">
            <a:avLst/>
          </a:prstGeom>
          <a:noFill/>
        </p:spPr>
        <p:txBody>
          <a:bodyPr wrap="square" rtlCol="0">
            <a:spAutoFit/>
          </a:bodyPr>
          <a:lstStyle/>
          <a:p>
            <a:pPr algn="r"/>
            <a:r>
              <a:rPr lang="en-US" dirty="0" smtClean="0">
                <a:hlinkClick r:id="rId3"/>
              </a:rPr>
              <a:t>http://demo.kaazing.com/racer/</a:t>
            </a:r>
            <a:r>
              <a:rPr lang="en-US" dirty="0" smtClean="0"/>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a:xfrm>
            <a:off x="609600" y="1219200"/>
            <a:ext cx="7924800" cy="4648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ourier New" pitchFamily="49" charset="0"/>
                <a:cs typeface="Courier New" pitchFamily="49" charset="0"/>
              </a:rPr>
              <a:t>GET /PollingStock//PollingStock HTTP/1.1</a:t>
            </a:r>
          </a:p>
          <a:p>
            <a:r>
              <a:rPr lang="en-US" sz="1400" b="1" dirty="0" smtClean="0">
                <a:solidFill>
                  <a:schemeClr val="tx1"/>
                </a:solidFill>
                <a:latin typeface="Courier New" pitchFamily="49" charset="0"/>
                <a:cs typeface="Courier New" pitchFamily="49" charset="0"/>
              </a:rPr>
              <a:t>Host: localhost:8080</a:t>
            </a:r>
          </a:p>
          <a:p>
            <a:r>
              <a:rPr lang="en-US" sz="1400" b="1" dirty="0" smtClean="0">
                <a:solidFill>
                  <a:schemeClr val="tx1"/>
                </a:solidFill>
                <a:latin typeface="Courier New" pitchFamily="49" charset="0"/>
                <a:cs typeface="Courier New" pitchFamily="49" charset="0"/>
              </a:rPr>
              <a:t>User-Agent: Mozilla/5.0 (Windows; U; Windows NT 5.1; en-US; rv:1.9.1.5) Gecko/20091102 Firefox/3.5.5</a:t>
            </a:r>
          </a:p>
          <a:p>
            <a:r>
              <a:rPr lang="en-US" sz="1400" b="1" dirty="0" smtClean="0">
                <a:solidFill>
                  <a:schemeClr val="tx1"/>
                </a:solidFill>
                <a:latin typeface="Courier New" pitchFamily="49" charset="0"/>
                <a:cs typeface="Courier New" pitchFamily="49" charset="0"/>
              </a:rPr>
              <a:t>Accept: text/html,application/xhtml+xml,application/xml;q=0.9,*/*;q=0.8</a:t>
            </a:r>
          </a:p>
          <a:p>
            <a:r>
              <a:rPr lang="en-US" sz="1400" b="1" dirty="0" smtClean="0">
                <a:solidFill>
                  <a:schemeClr val="tx1"/>
                </a:solidFill>
                <a:latin typeface="Courier New" pitchFamily="49" charset="0"/>
                <a:cs typeface="Courier New" pitchFamily="49" charset="0"/>
              </a:rPr>
              <a:t>Accept-Language: en-us</a:t>
            </a:r>
          </a:p>
          <a:p>
            <a:r>
              <a:rPr lang="en-US" sz="1400" b="1" dirty="0" smtClean="0">
                <a:solidFill>
                  <a:schemeClr val="tx1"/>
                </a:solidFill>
                <a:latin typeface="Courier New" pitchFamily="49" charset="0"/>
                <a:cs typeface="Courier New" pitchFamily="49" charset="0"/>
              </a:rPr>
              <a:t>Accept-Encoding: gzip,deflate</a:t>
            </a:r>
          </a:p>
          <a:p>
            <a:r>
              <a:rPr lang="en-US" sz="1400" b="1" dirty="0" smtClean="0">
                <a:solidFill>
                  <a:schemeClr val="tx1"/>
                </a:solidFill>
                <a:latin typeface="Courier New" pitchFamily="49" charset="0"/>
                <a:cs typeface="Courier New" pitchFamily="49" charset="0"/>
              </a:rPr>
              <a:t>Accept-Charset: ISO-8859-1,utf-8;q=0.7,*;q=0.7</a:t>
            </a:r>
          </a:p>
          <a:p>
            <a:r>
              <a:rPr lang="en-US" sz="1400" b="1" dirty="0" smtClean="0">
                <a:solidFill>
                  <a:schemeClr val="tx1"/>
                </a:solidFill>
                <a:latin typeface="Courier New" pitchFamily="49" charset="0"/>
                <a:cs typeface="Courier New" pitchFamily="49" charset="0"/>
              </a:rPr>
              <a:t>Keep-Alive: 300</a:t>
            </a:r>
          </a:p>
          <a:p>
            <a:r>
              <a:rPr lang="en-US" sz="1400" b="1" dirty="0" smtClean="0">
                <a:solidFill>
                  <a:schemeClr val="tx1"/>
                </a:solidFill>
                <a:latin typeface="Courier New" pitchFamily="49" charset="0"/>
                <a:cs typeface="Courier New" pitchFamily="49" charset="0"/>
              </a:rPr>
              <a:t>Connection: keep-alive</a:t>
            </a:r>
          </a:p>
          <a:p>
            <a:r>
              <a:rPr lang="en-US" sz="1400" b="1" dirty="0" smtClean="0">
                <a:solidFill>
                  <a:schemeClr val="tx1"/>
                </a:solidFill>
                <a:latin typeface="Courier New" pitchFamily="49" charset="0"/>
                <a:cs typeface="Courier New" pitchFamily="49" charset="0"/>
              </a:rPr>
              <a:t>Referer: http://localhost:8080/PollingStock/</a:t>
            </a:r>
          </a:p>
          <a:p>
            <a:r>
              <a:rPr lang="en-US" sz="1400" b="1" dirty="0" smtClean="0">
                <a:solidFill>
                  <a:schemeClr val="tx1"/>
                </a:solidFill>
                <a:latin typeface="Courier New" pitchFamily="49" charset="0"/>
                <a:cs typeface="Courier New" pitchFamily="49" charset="0"/>
              </a:rPr>
              <a:t>Cookie: showInheritedConstant=false; showInheritedProtectedConstant=false; showInheritedProperty=false; showInheritedProtectedProperty=false; showInheritedMethod=false; showInheritedProtectedMethod=false; showInheritedEvent=false; showInheritedStyle=false; showInheritedEffect=false;</a:t>
            </a:r>
          </a:p>
        </p:txBody>
      </p:sp>
      <p:sp>
        <p:nvSpPr>
          <p:cNvPr id="61442" name="Title 1"/>
          <p:cNvSpPr>
            <a:spLocks noGrp="1"/>
          </p:cNvSpPr>
          <p:nvPr>
            <p:ph type="title"/>
          </p:nvPr>
        </p:nvSpPr>
        <p:spPr>
          <a:xfrm>
            <a:off x="304800" y="76200"/>
            <a:ext cx="8915400" cy="609600"/>
          </a:xfrm>
        </p:spPr>
        <p:txBody>
          <a:bodyPr/>
          <a:lstStyle/>
          <a:p>
            <a:r>
              <a:rPr lang="en-US" dirty="0" smtClean="0"/>
              <a:t>HTTP Request Headers</a:t>
            </a:r>
          </a:p>
        </p:txBody>
      </p:sp>
      <p:sp>
        <p:nvSpPr>
          <p:cNvPr id="8" name="Rounded Rectangle 7"/>
          <p:cNvSpPr/>
          <p:nvPr/>
        </p:nvSpPr>
        <p:spPr>
          <a:xfrm>
            <a:off x="228600" y="990600"/>
            <a:ext cx="1219200" cy="438071"/>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Client</a:t>
            </a:r>
            <a:endParaRPr lang="en-US" sz="16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5878347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6388" y="76200"/>
            <a:ext cx="8380412" cy="609600"/>
          </a:xfrm>
        </p:spPr>
        <p:txBody>
          <a:bodyPr/>
          <a:lstStyle/>
          <a:p>
            <a:r>
              <a:rPr lang="en-US" dirty="0" smtClean="0"/>
              <a:t>HTTP Response Headers</a:t>
            </a:r>
            <a:endParaRPr lang="en-US" dirty="0"/>
          </a:p>
        </p:txBody>
      </p:sp>
      <p:sp>
        <p:nvSpPr>
          <p:cNvPr id="6" name="Content Placeholder 2"/>
          <p:cNvSpPr txBox="1">
            <a:spLocks/>
          </p:cNvSpPr>
          <p:nvPr/>
        </p:nvSpPr>
        <p:spPr bwMode="auto">
          <a:xfrm>
            <a:off x="914400" y="3886200"/>
            <a:ext cx="73152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t>Total overhead: 871 bytes (example)</a:t>
            </a:r>
          </a:p>
          <a:p>
            <a:pPr marL="342900"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t>Often 2K+ bytes</a:t>
            </a:r>
          </a:p>
          <a:p>
            <a:pPr marL="800100" lvl="1" indent="-342900">
              <a:spcBef>
                <a:spcPct val="20000"/>
              </a:spcBef>
              <a:buClr>
                <a:schemeClr val="accent6"/>
              </a:buClr>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dirty="0" smtClean="0"/>
              <a:t>e.g. cookies</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pitchFamily="34" charset="0"/>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defRPr/>
            </a:pPr>
            <a:endParaRPr kumimoji="0" lang="en-US" sz="2800" b="0" i="0" u="none" strike="noStrike" kern="0" cap="none" spc="0" normalizeH="0" baseline="0" noProof="0" dirty="0" smtClean="0">
              <a:ln>
                <a:noFill/>
              </a:ln>
              <a:solidFill>
                <a:srgbClr val="313031"/>
              </a:solidFill>
              <a:effectLst/>
              <a:uLnTx/>
              <a:uFillTx/>
              <a:latin typeface="+mn-lt"/>
              <a:ea typeface="+mn-ea"/>
              <a:cs typeface="+mn-cs"/>
            </a:endParaRPr>
          </a:p>
        </p:txBody>
      </p:sp>
      <p:sp>
        <p:nvSpPr>
          <p:cNvPr id="8" name="Rounded Rectangle 7"/>
          <p:cNvSpPr/>
          <p:nvPr/>
        </p:nvSpPr>
        <p:spPr>
          <a:xfrm>
            <a:off x="609600" y="1676400"/>
            <a:ext cx="7924800" cy="19050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HTTP/1.x 200 OK</a:t>
            </a:r>
          </a:p>
          <a:p>
            <a:r>
              <a:rPr lang="en-US" sz="1400" b="1" dirty="0" smtClean="0">
                <a:solidFill>
                  <a:schemeClr val="tx1"/>
                </a:solidFill>
                <a:latin typeface="Courier New" pitchFamily="49" charset="0"/>
                <a:cs typeface="Courier New" pitchFamily="49" charset="0"/>
              </a:rPr>
              <a:t>X-Powered-By: Servlet/2.5</a:t>
            </a:r>
          </a:p>
          <a:p>
            <a:r>
              <a:rPr lang="en-US" sz="1400" b="1" dirty="0" smtClean="0">
                <a:solidFill>
                  <a:schemeClr val="tx1"/>
                </a:solidFill>
                <a:latin typeface="Courier New" pitchFamily="49" charset="0"/>
                <a:cs typeface="Courier New" pitchFamily="49" charset="0"/>
              </a:rPr>
              <a:t>Server: Sun Java System Application Server 9.1_02</a:t>
            </a:r>
          </a:p>
          <a:p>
            <a:r>
              <a:rPr lang="en-US" sz="1400" b="1" dirty="0" smtClean="0">
                <a:solidFill>
                  <a:schemeClr val="tx1"/>
                </a:solidFill>
                <a:latin typeface="Courier New" pitchFamily="49" charset="0"/>
                <a:cs typeface="Courier New" pitchFamily="49" charset="0"/>
              </a:rPr>
              <a:t>Content-Type: text/html;charset=UTF-8</a:t>
            </a:r>
          </a:p>
          <a:p>
            <a:r>
              <a:rPr lang="en-US" sz="1400" b="1" dirty="0" smtClean="0">
                <a:solidFill>
                  <a:schemeClr val="tx1"/>
                </a:solidFill>
                <a:latin typeface="Courier New" pitchFamily="49" charset="0"/>
                <a:cs typeface="Courier New" pitchFamily="49" charset="0"/>
              </a:rPr>
              <a:t>Content-Length: 321</a:t>
            </a:r>
          </a:p>
          <a:p>
            <a:r>
              <a:rPr lang="en-US" sz="1400" b="1" dirty="0" smtClean="0">
                <a:solidFill>
                  <a:schemeClr val="tx1"/>
                </a:solidFill>
                <a:latin typeface="Courier New" pitchFamily="49" charset="0"/>
                <a:cs typeface="Courier New" pitchFamily="49" charset="0"/>
              </a:rPr>
              <a:t>Date: Sat, 07 Nov 2009 00:32:46 GMT</a:t>
            </a: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p:txBody>
      </p:sp>
      <p:sp>
        <p:nvSpPr>
          <p:cNvPr id="9" name="Rounded Rectangle 8"/>
          <p:cNvSpPr/>
          <p:nvPr/>
        </p:nvSpPr>
        <p:spPr>
          <a:xfrm>
            <a:off x="152400" y="1447800"/>
            <a:ext cx="1219200" cy="438071"/>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Server</a:t>
            </a:r>
            <a:endParaRPr lang="en-US" sz="16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4901892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Upload/Download Ratios</a:t>
            </a:r>
            <a:endParaRPr lang="en-US" dirty="0"/>
          </a:p>
        </p:txBody>
      </p:sp>
      <p:sp>
        <p:nvSpPr>
          <p:cNvPr id="3" name="Content Placeholder 2"/>
          <p:cNvSpPr>
            <a:spLocks noGrp="1"/>
          </p:cNvSpPr>
          <p:nvPr>
            <p:ph idx="1"/>
          </p:nvPr>
        </p:nvSpPr>
        <p:spPr/>
        <p:txBody>
          <a:bodyPr>
            <a:normAutofit/>
          </a:bodyPr>
          <a:lstStyle/>
          <a:p>
            <a:pPr marL="115888" indent="-115888"/>
            <a:r>
              <a:rPr lang="en-US" dirty="0" smtClean="0"/>
              <a:t> Most users have Internet connections where</a:t>
            </a:r>
            <a:br>
              <a:rPr lang="en-US" dirty="0" smtClean="0"/>
            </a:br>
            <a:r>
              <a:rPr lang="en-US" dirty="0" smtClean="0"/>
              <a:t> upload to download ratios are between 1:4 </a:t>
            </a:r>
            <a:br>
              <a:rPr lang="en-US" dirty="0" smtClean="0"/>
            </a:br>
            <a:r>
              <a:rPr lang="en-US" dirty="0" smtClean="0"/>
              <a:t> and 1:20</a:t>
            </a:r>
          </a:p>
          <a:p>
            <a:pPr marL="574675" lvl="1" indent="-115888"/>
            <a:r>
              <a:rPr lang="en-US" dirty="0" smtClean="0"/>
              <a:t> Result: 500 byte </a:t>
            </a:r>
            <a:br>
              <a:rPr lang="en-US" dirty="0" smtClean="0"/>
            </a:br>
            <a:r>
              <a:rPr lang="en-US" dirty="0" smtClean="0"/>
              <a:t>HTTP request header </a:t>
            </a:r>
            <a:br>
              <a:rPr lang="en-US" dirty="0" smtClean="0"/>
            </a:br>
            <a:r>
              <a:rPr lang="en-US" dirty="0" smtClean="0"/>
              <a:t>request could </a:t>
            </a:r>
            <a:br>
              <a:rPr lang="en-US" dirty="0" smtClean="0"/>
            </a:br>
            <a:r>
              <a:rPr lang="en-US" dirty="0" smtClean="0"/>
              <a:t>take as long</a:t>
            </a:r>
            <a:br>
              <a:rPr lang="en-US" dirty="0" smtClean="0"/>
            </a:br>
            <a:r>
              <a:rPr lang="en-US" dirty="0" smtClean="0"/>
              <a:t>to upload as </a:t>
            </a:r>
            <a:br>
              <a:rPr lang="en-US" dirty="0" smtClean="0"/>
            </a:br>
            <a:r>
              <a:rPr lang="en-US" dirty="0" smtClean="0"/>
              <a:t>10 </a:t>
            </a:r>
            <a:r>
              <a:rPr lang="en-US" dirty="0" err="1" smtClean="0"/>
              <a:t>kB</a:t>
            </a:r>
            <a:r>
              <a:rPr lang="en-US" dirty="0" smtClean="0"/>
              <a:t> of HTTP </a:t>
            </a:r>
            <a:br>
              <a:rPr lang="en-US" dirty="0" smtClean="0"/>
            </a:br>
            <a:r>
              <a:rPr lang="en-US" dirty="0" smtClean="0"/>
              <a:t>response data </a:t>
            </a:r>
            <a:br>
              <a:rPr lang="en-US" dirty="0" smtClean="0"/>
            </a:br>
            <a:r>
              <a:rPr lang="en-US" dirty="0" smtClean="0"/>
              <a:t>takes to download</a:t>
            </a:r>
          </a:p>
        </p:txBody>
      </p:sp>
      <p:pic>
        <p:nvPicPr>
          <p:cNvPr id="6" name="Picture 5" descr="speed-test-comcast.png"/>
          <p:cNvPicPr>
            <a:picLocks noChangeAspect="1"/>
          </p:cNvPicPr>
          <p:nvPr/>
        </p:nvPicPr>
        <p:blipFill>
          <a:blip r:embed="rId3" cstate="print"/>
          <a:stretch>
            <a:fillRect/>
          </a:stretch>
        </p:blipFill>
        <p:spPr>
          <a:xfrm>
            <a:off x="4080924" y="2694222"/>
            <a:ext cx="4986876" cy="343194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23183064"/>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itle 3"/>
          <p:cNvSpPr>
            <a:spLocks noGrp="1"/>
          </p:cNvSpPr>
          <p:nvPr>
            <p:ph type="title"/>
          </p:nvPr>
        </p:nvSpPr>
        <p:spPr>
          <a:xfrm>
            <a:off x="304800" y="76200"/>
            <a:ext cx="8763000" cy="616227"/>
          </a:xfrm>
        </p:spPr>
        <p:txBody>
          <a:bodyPr/>
          <a:lstStyle/>
          <a:p>
            <a:r>
              <a:rPr lang="en-US" dirty="0" smtClean="0"/>
              <a:t>HTTP Header Traffic Analysis</a:t>
            </a:r>
          </a:p>
        </p:txBody>
      </p:sp>
      <p:sp>
        <p:nvSpPr>
          <p:cNvPr id="9" name="Rounded Rectangle 8"/>
          <p:cNvSpPr/>
          <p:nvPr/>
        </p:nvSpPr>
        <p:spPr>
          <a:xfrm>
            <a:off x="365125" y="1524000"/>
            <a:ext cx="8413750" cy="4254500"/>
          </a:xfrm>
          <a:prstGeom prst="roundRect">
            <a:avLst>
              <a:gd name="adj" fmla="val 3452"/>
            </a:avLst>
          </a:prstGeom>
          <a:solidFill>
            <a:schemeClr val="bg1">
              <a:alpha val="30000"/>
            </a:schemeClr>
          </a:solidFill>
          <a:ln w="25400" cap="flat" cmpd="sng" algn="ctr">
            <a:solidFill>
              <a:schemeClr val="bg1">
                <a:alpha val="4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p:txBody>
      </p:sp>
      <p:sp>
        <p:nvSpPr>
          <p:cNvPr id="8" name="Rounded Rectangle 7"/>
          <p:cNvSpPr/>
          <p:nvPr/>
        </p:nvSpPr>
        <p:spPr>
          <a:xfrm>
            <a:off x="2057400" y="5029200"/>
            <a:ext cx="5181600" cy="5334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871,000 bytes = 6,968,000 bits = ~6.6 Mbps</a:t>
            </a: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965171362"/>
              </p:ext>
            </p:extLst>
          </p:nvPr>
        </p:nvGraphicFramePr>
        <p:xfrm>
          <a:off x="1371600" y="1905000"/>
          <a:ext cx="6553200" cy="2711996"/>
        </p:xfrm>
        <a:graphic>
          <a:graphicData uri="http://schemas.openxmlformats.org/drawingml/2006/table">
            <a:tbl>
              <a:tblPr/>
              <a:tblGrid>
                <a:gridCol w="2184400"/>
                <a:gridCol w="2184400"/>
                <a:gridCol w="2184400"/>
              </a:tblGrid>
              <a:tr h="67799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Client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Overhead Bytes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Overhead Mbps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r>
              <a:tr h="67799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871,000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~6,6*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r>
              <a:tr h="67799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8,710,000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~66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67799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87,100,000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~665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8284163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848600" cy="609600"/>
          </a:xfrm>
        </p:spPr>
        <p:txBody>
          <a:bodyPr/>
          <a:lstStyle/>
          <a:p>
            <a:r>
              <a:rPr lang="en-US" dirty="0" smtClean="0"/>
              <a:t>Overheard…</a:t>
            </a:r>
            <a:endParaRPr lang="en-US" dirty="0"/>
          </a:p>
        </p:txBody>
      </p:sp>
      <p:sp>
        <p:nvSpPr>
          <p:cNvPr id="3" name="Content Placeholder 2"/>
          <p:cNvSpPr>
            <a:spLocks noGrp="1"/>
          </p:cNvSpPr>
          <p:nvPr>
            <p:ph idx="1"/>
          </p:nvPr>
        </p:nvSpPr>
        <p:spPr>
          <a:xfrm>
            <a:off x="685800" y="1631577"/>
            <a:ext cx="7772400" cy="3962400"/>
          </a:xfrm>
        </p:spPr>
        <p:txBody>
          <a:bodyPr/>
          <a:lstStyle/>
          <a:p>
            <a:pPr>
              <a:buNone/>
            </a:pPr>
            <a:r>
              <a:rPr lang="en-US" dirty="0" smtClean="0"/>
              <a:t>   "R</a:t>
            </a:r>
            <a:r>
              <a:rPr lang="en-US" i="1" dirty="0" smtClean="0"/>
              <a:t>educing kilobytes of data to 2 bytes…and reducing latency from 150ms to 50ms is far more than marginal. In fact, these two factors alone are enough to make WebSocket seriously interesting to Google."</a:t>
            </a:r>
            <a:endParaRPr lang="en-US" dirty="0" smtClean="0"/>
          </a:p>
          <a:p>
            <a:pPr lvl="1">
              <a:buNone/>
            </a:pPr>
            <a:r>
              <a:rPr lang="en-US" dirty="0" smtClean="0"/>
              <a:t>—Ian Hickson (Google, HTML5 spec lead)</a:t>
            </a:r>
            <a:endParaRPr lang="en-US" dirty="0"/>
          </a:p>
        </p:txBody>
      </p:sp>
      <p:pic>
        <p:nvPicPr>
          <p:cNvPr id="5" name="Picture 2" descr="C:\Documents and Settings\Peter Lubbers\Desktop\iStock_000006814677XSmall.jpg"/>
          <p:cNvPicPr>
            <a:picLocks noChangeAspect="1" noChangeArrowheads="1"/>
          </p:cNvPicPr>
          <p:nvPr/>
        </p:nvPicPr>
        <p:blipFill>
          <a:blip r:embed="rId3" cstate="print"/>
          <a:srcRect/>
          <a:stretch>
            <a:fillRect/>
          </a:stretch>
        </p:blipFill>
        <p:spPr bwMode="auto">
          <a:xfrm>
            <a:off x="1447800" y="4450977"/>
            <a:ext cx="1685364" cy="1264023"/>
          </a:xfrm>
          <a:prstGeom prst="rect">
            <a:avLst/>
          </a:prstGeom>
          <a:noFill/>
        </p:spPr>
      </p:pic>
      <p:pic>
        <p:nvPicPr>
          <p:cNvPr id="7" name="Picture 3" descr="C:\Documents and Settings\Peter Lubbers\Desktop\iStock_000011854088XSmall.jpg"/>
          <p:cNvPicPr>
            <a:picLocks noChangeAspect="1" noChangeArrowheads="1"/>
          </p:cNvPicPr>
          <p:nvPr/>
        </p:nvPicPr>
        <p:blipFill>
          <a:blip r:embed="rId4" cstate="print"/>
          <a:srcRect/>
          <a:stretch>
            <a:fillRect/>
          </a:stretch>
        </p:blipFill>
        <p:spPr bwMode="auto">
          <a:xfrm>
            <a:off x="5334000" y="4450977"/>
            <a:ext cx="1905000" cy="1264023"/>
          </a:xfrm>
          <a:prstGeom prst="rect">
            <a:avLst/>
          </a:prstGeom>
          <a:noFill/>
        </p:spPr>
      </p:pic>
      <p:sp>
        <p:nvSpPr>
          <p:cNvPr id="8" name="Right Arrow 7"/>
          <p:cNvSpPr/>
          <p:nvPr/>
        </p:nvSpPr>
        <p:spPr bwMode="auto">
          <a:xfrm>
            <a:off x="3352800" y="4908177"/>
            <a:ext cx="1676400" cy="381000"/>
          </a:xfrm>
          <a:prstGeom prst="rightArrow">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accent6"/>
              </a:solidFill>
              <a:effectLst/>
              <a:latin typeface="Arial" pitchFamily="24"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5207618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p:cNvSpPr>
            <a:spLocks noGrp="1"/>
          </p:cNvSpPr>
          <p:nvPr>
            <p:ph type="title"/>
          </p:nvPr>
        </p:nvSpPr>
        <p:spPr>
          <a:xfrm>
            <a:off x="381000" y="1828800"/>
            <a:ext cx="8458200" cy="838200"/>
          </a:xfrm>
          <a:noFill/>
          <a:ln w="9525">
            <a:noFill/>
            <a:miter lim="800000"/>
            <a:headEnd/>
            <a:tailEnd/>
          </a:ln>
        </p:spPr>
        <p:txBody>
          <a:bodyPr vert="horz" wrap="square" lIns="0" tIns="45720" rIns="0" bIns="0" numCol="1" anchor="ctr" anchorCtr="0" compatLnSpc="1">
            <a:prstTxWarp prst="textNoShape">
              <a:avLst/>
            </a:prstTxWarp>
          </a:bodyPr>
          <a:lstStyle/>
          <a:p>
            <a:pPr algn="ctr"/>
            <a:r>
              <a:rPr lang="en-US" sz="4800" dirty="0" smtClean="0"/>
              <a:t>Enter HTML5 WebSocket!</a:t>
            </a:r>
          </a:p>
        </p:txBody>
      </p:sp>
      <p:pic>
        <p:nvPicPr>
          <p:cNvPr id="5122" name="Picture 2" descr="C:\dev-kaazing\corporate\graphics\miscelaneous\iStock_000003580707XSmall.jpg"/>
          <p:cNvPicPr>
            <a:picLocks noChangeAspect="1" noChangeArrowheads="1"/>
          </p:cNvPicPr>
          <p:nvPr/>
        </p:nvPicPr>
        <p:blipFill>
          <a:blip r:embed="rId3" cstate="print"/>
          <a:srcRect/>
          <a:stretch>
            <a:fillRect/>
          </a:stretch>
        </p:blipFill>
        <p:spPr bwMode="auto">
          <a:xfrm>
            <a:off x="2528043" y="2891790"/>
            <a:ext cx="4025157" cy="2670810"/>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2660507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History</a:t>
            </a:r>
            <a:endParaRPr lang="en-US" dirty="0"/>
          </a:p>
        </p:txBody>
      </p:sp>
      <p:pic>
        <p:nvPicPr>
          <p:cNvPr id="5" name="Content Placeholder 4" descr="model-trainl.jpg"/>
          <p:cNvPicPr>
            <a:picLocks noGrp="1" noChangeAspect="1"/>
          </p:cNvPicPr>
          <p:nvPr>
            <p:ph idx="1"/>
          </p:nvPr>
        </p:nvPicPr>
        <p:blipFill>
          <a:blip r:embed="rId3" cstate="print"/>
          <a:stretch>
            <a:fillRect/>
          </a:stretch>
        </p:blipFill>
        <p:spPr>
          <a:xfrm>
            <a:off x="1905000" y="2633652"/>
            <a:ext cx="5218079" cy="3462348"/>
          </a:xfrm>
        </p:spPr>
      </p:pic>
      <p:sp>
        <p:nvSpPr>
          <p:cNvPr id="6" name="Content Placeholder 2"/>
          <p:cNvSpPr txBox="1">
            <a:spLocks/>
          </p:cNvSpPr>
          <p:nvPr/>
        </p:nvSpPr>
        <p:spPr bwMode="auto">
          <a:xfrm>
            <a:off x="533400" y="1570037"/>
            <a:ext cx="7924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1" indent="-342900">
              <a:spcBef>
                <a:spcPct val="20000"/>
              </a:spcBef>
              <a:buClr>
                <a:schemeClr val="accent6"/>
              </a:buCl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800" i="1" dirty="0" smtClean="0"/>
              <a:t>Or, what do WebSocket and model trains have in common?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2063194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WebSocket</a:t>
            </a:r>
            <a:r>
              <a:rPr lang="en-US" dirty="0" smtClean="0"/>
              <a:t> History</a:t>
            </a:r>
            <a:endParaRPr lang="en-US" dirty="0"/>
          </a:p>
        </p:txBody>
      </p:sp>
      <p:sp>
        <p:nvSpPr>
          <p:cNvPr id="3" name="Content Placeholder 2"/>
          <p:cNvSpPr>
            <a:spLocks noGrp="1"/>
          </p:cNvSpPr>
          <p:nvPr>
            <p:ph idx="1"/>
          </p:nvPr>
        </p:nvSpPr>
        <p:spPr>
          <a:xfrm>
            <a:off x="457200" y="1484208"/>
            <a:ext cx="8503356" cy="4641955"/>
          </a:xfrm>
        </p:spPr>
        <p:txBody>
          <a:bodyPr/>
          <a:lstStyle/>
          <a:p>
            <a:r>
              <a:rPr lang="en-US" dirty="0" smtClean="0"/>
              <a:t>Originally added to HTML5 Spec as </a:t>
            </a:r>
            <a:r>
              <a:rPr lang="en-US" dirty="0" err="1" smtClean="0"/>
              <a:t>TCPConnection</a:t>
            </a:r>
            <a:r>
              <a:rPr lang="en-US" dirty="0" smtClean="0"/>
              <a:t> </a:t>
            </a:r>
          </a:p>
          <a:p>
            <a:r>
              <a:rPr lang="en-US" dirty="0" smtClean="0"/>
              <a:t>Moved to its </a:t>
            </a:r>
            <a:br>
              <a:rPr lang="en-US" dirty="0" smtClean="0"/>
            </a:br>
            <a:r>
              <a:rPr lang="en-US" dirty="0" smtClean="0"/>
              <a:t>own specification</a:t>
            </a:r>
            <a:endParaRPr lang="en-US" dirty="0"/>
          </a:p>
        </p:txBody>
      </p:sp>
      <p:pic>
        <p:nvPicPr>
          <p:cNvPr id="6" name="Picture 5" descr="websocket.jpg"/>
          <p:cNvPicPr>
            <a:picLocks noChangeAspect="1"/>
          </p:cNvPicPr>
          <p:nvPr/>
        </p:nvPicPr>
        <p:blipFill>
          <a:blip r:embed="rId2"/>
          <a:stretch>
            <a:fillRect/>
          </a:stretch>
        </p:blipFill>
        <p:spPr>
          <a:xfrm>
            <a:off x="3908778" y="2787648"/>
            <a:ext cx="4806244" cy="360468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609600"/>
          </a:xfrm>
        </p:spPr>
        <p:txBody>
          <a:bodyPr/>
          <a:lstStyle/>
          <a:p>
            <a:r>
              <a:rPr lang="en-US" dirty="0" smtClean="0"/>
              <a:t>HTML5 WebSocket</a:t>
            </a:r>
            <a:endParaRPr lang="en-US" dirty="0"/>
          </a:p>
        </p:txBody>
      </p:sp>
      <p:sp>
        <p:nvSpPr>
          <p:cNvPr id="3" name="Content Placeholder 2"/>
          <p:cNvSpPr>
            <a:spLocks noGrp="1"/>
          </p:cNvSpPr>
          <p:nvPr>
            <p:ph idx="1"/>
          </p:nvPr>
        </p:nvSpPr>
        <p:spPr>
          <a:xfrm>
            <a:off x="381000" y="1371600"/>
            <a:ext cx="8305800" cy="4800600"/>
          </a:xfrm>
        </p:spPr>
        <p:txBody>
          <a:bodyPr>
            <a:normAutofit/>
          </a:bodyPr>
          <a:lstStyle/>
          <a:p>
            <a:pPr>
              <a:buClr>
                <a:schemeClr val="accent6"/>
              </a:buClr>
              <a:buFont typeface="Arial" pitchFamily="34" charset="0"/>
              <a:buChar char="•"/>
            </a:pPr>
            <a:r>
              <a:rPr lang="en-US" dirty="0" smtClean="0"/>
              <a:t>Cross-web communications w/ </a:t>
            </a:r>
            <a:r>
              <a:rPr lang="en-US" dirty="0"/>
              <a:t>remote </a:t>
            </a:r>
            <a:r>
              <a:rPr lang="en-US" dirty="0" smtClean="0"/>
              <a:t>host</a:t>
            </a:r>
          </a:p>
          <a:p>
            <a:pPr lvl="1">
              <a:buClr>
                <a:schemeClr val="accent6"/>
              </a:buClr>
              <a:buFont typeface="Arial" pitchFamily="34" charset="0"/>
              <a:buChar char="•"/>
            </a:pPr>
            <a:r>
              <a:rPr lang="en-US" dirty="0" smtClean="0"/>
              <a:t>Full-duplex (bi-directional), single socket</a:t>
            </a:r>
          </a:p>
          <a:p>
            <a:pPr lvl="1">
              <a:buClr>
                <a:schemeClr val="accent6"/>
              </a:buClr>
              <a:buFont typeface="Arial" pitchFamily="34" charset="0"/>
              <a:buChar char="•"/>
            </a:pPr>
            <a:r>
              <a:rPr lang="en-US" dirty="0"/>
              <a:t>Shares port with existing HTTP content</a:t>
            </a:r>
          </a:p>
          <a:p>
            <a:pPr lvl="1">
              <a:buClr>
                <a:schemeClr val="accent6"/>
              </a:buClr>
              <a:buFont typeface="Arial" pitchFamily="34" charset="0"/>
              <a:buChar char="•"/>
            </a:pPr>
            <a:r>
              <a:rPr lang="en-US" dirty="0" smtClean="0"/>
              <a:t>Traverses firewalls and proxies</a:t>
            </a:r>
          </a:p>
          <a:p>
            <a:pPr lvl="1">
              <a:buClr>
                <a:schemeClr val="accent6"/>
              </a:buClr>
              <a:buFont typeface="Arial" pitchFamily="34" charset="0"/>
              <a:buChar char="•"/>
            </a:pPr>
            <a:r>
              <a:rPr lang="en-US" dirty="0" err="1"/>
              <a:t>w</a:t>
            </a:r>
            <a:r>
              <a:rPr lang="en-US" dirty="0" err="1" smtClean="0"/>
              <a:t>s</a:t>
            </a:r>
            <a:r>
              <a:rPr lang="en-US" dirty="0" smtClean="0"/>
              <a:t>:// and </a:t>
            </a:r>
            <a:r>
              <a:rPr lang="en-US" dirty="0" err="1" smtClean="0"/>
              <a:t>wss</a:t>
            </a:r>
            <a:r>
              <a:rPr lang="en-US" dirty="0" smtClean="0"/>
              <a:t>://</a:t>
            </a:r>
          </a:p>
          <a:p>
            <a:pPr marL="342900" lvl="1" indent="-342900">
              <a:buClr>
                <a:schemeClr val="accent6"/>
              </a:buClr>
              <a:buFont typeface="Arial" pitchFamily="34" charset="0"/>
              <a:buChar char="•"/>
            </a:pPr>
            <a:r>
              <a:rPr lang="en-US" sz="2800" dirty="0" smtClean="0"/>
              <a:t>W3C API (</a:t>
            </a:r>
            <a:r>
              <a:rPr lang="en-US" sz="2800" dirty="0" err="1" smtClean="0"/>
              <a:t>Javascript</a:t>
            </a:r>
            <a:r>
              <a:rPr lang="en-US" sz="2800" dirty="0" smtClean="0"/>
              <a:t>)</a:t>
            </a:r>
          </a:p>
          <a:p>
            <a:pPr marL="342900" lvl="1">
              <a:buFont typeface="Arial" pitchFamily="34" charset="0"/>
              <a:buChar char="•"/>
            </a:pPr>
            <a:r>
              <a:rPr lang="en-US" sz="2800" dirty="0" smtClean="0"/>
              <a:t>IETF Protocol</a:t>
            </a:r>
          </a:p>
          <a:p>
            <a:pPr marL="342900" lvl="1" indent="-342900">
              <a:buClr>
                <a:schemeClr val="accent6"/>
              </a:buClr>
              <a:buFont typeface="Arial" pitchFamily="34" charset="0"/>
              <a:buChar char="•"/>
            </a:pPr>
            <a:endParaRPr lang="en-US" dirty="0"/>
          </a:p>
          <a:p>
            <a:pPr marL="0" indent="0">
              <a:buClr>
                <a:schemeClr val="accent6"/>
              </a:buClr>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10807457"/>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the </a:t>
            </a:r>
            <a:r>
              <a:rPr lang="en-US" dirty="0" err="1" smtClean="0"/>
              <a:t>WebSocket</a:t>
            </a:r>
            <a:r>
              <a:rPr lang="en-US" dirty="0" smtClean="0"/>
              <a:t> API</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85653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a:t>
            </a:r>
            <a:r>
              <a:rPr lang="en-US" dirty="0" smtClean="0"/>
              <a:t>  Demo</a:t>
            </a:r>
            <a:endParaRPr lang="en-US" dirty="0"/>
          </a:p>
        </p:txBody>
      </p:sp>
      <p:sp>
        <p:nvSpPr>
          <p:cNvPr id="3" name="Content Placeholder 2"/>
          <p:cNvSpPr>
            <a:spLocks noGrp="1"/>
          </p:cNvSpPr>
          <p:nvPr>
            <p:ph idx="1"/>
          </p:nvPr>
        </p:nvSpPr>
        <p:spPr/>
        <p:txBody>
          <a:bodyPr/>
          <a:lstStyle/>
          <a:p>
            <a:r>
              <a:rPr lang="en-US" dirty="0" smtClean="0"/>
              <a:t>Plink: </a:t>
            </a:r>
            <a:r>
              <a:rPr lang="en-US" dirty="0" smtClean="0">
                <a:hlinkClick r:id="rId2"/>
              </a:rPr>
              <a:t>http://labs.dinahmoe.com/plink/</a:t>
            </a:r>
            <a:r>
              <a:rPr lang="en-US" dirty="0" smtClean="0">
                <a:hlinkClick r:id="rId2"/>
              </a:rPr>
              <a:t>#</a:t>
            </a:r>
            <a:r>
              <a:rPr lang="en-US" dirty="0" smtClean="0"/>
              <a:t> </a:t>
            </a:r>
          </a:p>
          <a:p>
            <a:endParaRPr lang="en-US" dirty="0"/>
          </a:p>
        </p:txBody>
      </p:sp>
      <p:pic>
        <p:nvPicPr>
          <p:cNvPr id="4" name="Picture 3" descr="Screen shot 2012-03-09 at 8.56.13 PM.png"/>
          <p:cNvPicPr>
            <a:picLocks noChangeAspect="1"/>
          </p:cNvPicPr>
          <p:nvPr/>
        </p:nvPicPr>
        <p:blipFill>
          <a:blip r:embed="rId3"/>
          <a:stretch>
            <a:fillRect/>
          </a:stretch>
        </p:blipFill>
        <p:spPr>
          <a:xfrm>
            <a:off x="838200" y="2133600"/>
            <a:ext cx="7467600" cy="40794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bwMode="auto">
          <a:xfrm>
            <a:off x="457200" y="1676400"/>
            <a:ext cx="8229600" cy="3352800"/>
          </a:xfrm>
          <a:prstGeom prst="roundRect">
            <a:avLst/>
          </a:prstGeom>
          <a:solidFill>
            <a:schemeClr val="bg1"/>
          </a:solidFill>
          <a:ln w="38100" cap="flat" cmpd="sng" algn="ctr">
            <a:solidFill>
              <a:schemeClr val="accent6"/>
            </a:solidFill>
            <a:prstDash val="solid"/>
            <a:round/>
            <a:headEnd type="none" w="med" len="med"/>
            <a:tailEnd type="none" w="med" len="med"/>
          </a:ln>
          <a:effectLst>
            <a:outerShdw blurRad="50800" dist="635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313031"/>
              </a:solidFill>
              <a:effectLst/>
              <a:latin typeface="Arial" pitchFamily="24" charset="0"/>
              <a:ea typeface="ＭＳ Ｐゴシック" pitchFamily="1" charset="-128"/>
              <a:cs typeface="ＭＳ Ｐゴシック" pitchFamily="1" charset="-128"/>
            </a:endParaRPr>
          </a:p>
        </p:txBody>
      </p:sp>
      <p:sp>
        <p:nvSpPr>
          <p:cNvPr id="6" name="TextBox 5"/>
          <p:cNvSpPr txBox="1"/>
          <p:nvPr/>
        </p:nvSpPr>
        <p:spPr>
          <a:xfrm>
            <a:off x="685800" y="2057400"/>
            <a:ext cx="8458200" cy="2862322"/>
          </a:xfrm>
          <a:prstGeom prst="rect">
            <a:avLst/>
          </a:prstGeom>
          <a:noFill/>
        </p:spPr>
        <p:txBody>
          <a:bodyPr wrap="square" rtlCol="0">
            <a:spAutoFit/>
          </a:bodyPr>
          <a:lstStyle/>
          <a:p>
            <a:r>
              <a:rPr lang="en-US" sz="1800" b="1" dirty="0" err="1" smtClean="0">
                <a:latin typeface="Courier New" pitchFamily="49" charset="0"/>
                <a:cs typeface="Courier New" pitchFamily="49" charset="0"/>
              </a:rPr>
              <a:t>var</a:t>
            </a:r>
            <a:r>
              <a:rPr lang="en-US" sz="1800" b="1" dirty="0" smtClean="0">
                <a:latin typeface="Courier New" pitchFamily="49" charset="0"/>
                <a:cs typeface="Courier New" pitchFamily="49" charset="0"/>
              </a:rPr>
              <a:t> status = </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document.getElementById</a:t>
            </a:r>
            <a:r>
              <a:rPr lang="en-US" sz="1800" b="1" dirty="0">
                <a:latin typeface="Courier New" pitchFamily="49" charset="0"/>
                <a:cs typeface="Courier New" pitchFamily="49" charset="0"/>
              </a:rPr>
              <a:t>("support"</a:t>
            </a:r>
            <a:r>
              <a:rPr lang="en-US" sz="1800" b="1" dirty="0" smtClean="0">
                <a:latin typeface="Courier New" pitchFamily="49" charset="0"/>
                <a:cs typeface="Courier New" pitchFamily="49" charset="0"/>
              </a:rPr>
              <a:t>);</a:t>
            </a:r>
          </a:p>
          <a:p>
            <a:r>
              <a:rPr lang="en-US" sz="1800" b="1" dirty="0" smtClean="0">
                <a:latin typeface="Courier New" pitchFamily="49" charset="0"/>
                <a:cs typeface="Courier New" pitchFamily="49" charset="0"/>
              </a:rPr>
              <a:t>if (window.WebSocket) { // or </a:t>
            </a:r>
            <a:r>
              <a:rPr lang="en-US" sz="1800" b="1" dirty="0" err="1" smtClean="0">
                <a:latin typeface="Courier New" pitchFamily="49" charset="0"/>
                <a:cs typeface="Courier New" pitchFamily="49" charset="0"/>
              </a:rPr>
              <a:t>Modernizr.websocket</a:t>
            </a:r>
            <a:endParaRPr lang="en-US" sz="1800" b="1" dirty="0" smtClean="0">
              <a:latin typeface="Courier New" pitchFamily="49" charset="0"/>
              <a:cs typeface="Courier New" pitchFamily="49" charset="0"/>
            </a:endParaRPr>
          </a:p>
          <a:p>
            <a:r>
              <a:rPr lang="en-US" sz="1800" b="1" dirty="0" smtClean="0">
                <a:latin typeface="Courier New" pitchFamily="49" charset="0"/>
                <a:cs typeface="Courier New" pitchFamily="49" charset="0"/>
              </a:rPr>
              <a:t>  </a:t>
            </a:r>
            <a:r>
              <a:rPr lang="en-US" sz="1800" b="1" dirty="0" err="1" smtClean="0">
                <a:latin typeface="Courier New" pitchFamily="49" charset="0"/>
                <a:cs typeface="Courier New" pitchFamily="49" charset="0"/>
              </a:rPr>
              <a:t>status.innerHTML</a:t>
            </a:r>
            <a:r>
              <a:rPr lang="en-US" sz="1800" b="1" dirty="0" smtClean="0">
                <a:latin typeface="Courier New" pitchFamily="49" charset="0"/>
                <a:cs typeface="Courier New" pitchFamily="49" charset="0"/>
              </a:rPr>
              <a:t> = "HTML5 WebSocket is supported";</a:t>
            </a:r>
          </a:p>
          <a:p>
            <a:r>
              <a:rPr lang="en-US" sz="1800" b="1" dirty="0" smtClean="0">
                <a:latin typeface="Courier New" pitchFamily="49" charset="0"/>
                <a:cs typeface="Courier New" pitchFamily="49" charset="0"/>
              </a:rPr>
              <a:t>} else {</a:t>
            </a:r>
          </a:p>
          <a:p>
            <a:r>
              <a:rPr lang="en-US" sz="1800" b="1" dirty="0" smtClean="0">
                <a:latin typeface="Courier New" pitchFamily="49" charset="0"/>
                <a:cs typeface="Courier New" pitchFamily="49" charset="0"/>
              </a:rPr>
              <a:t>  </a:t>
            </a:r>
            <a:r>
              <a:rPr lang="en-US" sz="1800" b="1" dirty="0" err="1" smtClean="0">
                <a:latin typeface="Courier New" pitchFamily="49" charset="0"/>
                <a:cs typeface="Courier New" pitchFamily="49" charset="0"/>
              </a:rPr>
              <a:t>status.innerHTML</a:t>
            </a:r>
            <a:r>
              <a:rPr lang="en-US" sz="1800" b="1" dirty="0" smtClean="0">
                <a:latin typeface="Courier New" pitchFamily="49" charset="0"/>
                <a:cs typeface="Courier New" pitchFamily="49" charset="0"/>
              </a:rPr>
              <a:t> = "HTML5 WebSocket is not supported";</a:t>
            </a:r>
          </a:p>
          <a:p>
            <a:r>
              <a:rPr lang="en-US" sz="1800" b="1" dirty="0" smtClean="0">
                <a:latin typeface="Courier New" pitchFamily="49" charset="0"/>
                <a:cs typeface="Courier New" pitchFamily="49" charset="0"/>
              </a:rPr>
              <a:t>}</a:t>
            </a:r>
          </a:p>
          <a:p>
            <a:endParaRPr lang="en-US" b="1" dirty="0" smtClean="0">
              <a:latin typeface="Courier New" pitchFamily="49" charset="0"/>
              <a:cs typeface="Courier New" pitchFamily="49" charset="0"/>
            </a:endParaRPr>
          </a:p>
          <a:p>
            <a:endParaRPr lang="en-US" dirty="0" smtClean="0">
              <a:latin typeface="Lucida Console" pitchFamily="49" charset="0"/>
            </a:endParaRPr>
          </a:p>
          <a:p>
            <a:endParaRPr lang="en-US" dirty="0">
              <a:latin typeface="Lucida Console" pitchFamily="49" charset="0"/>
            </a:endParaRPr>
          </a:p>
        </p:txBody>
      </p:sp>
      <p:sp>
        <p:nvSpPr>
          <p:cNvPr id="8" name="Rounded Rectangle 7"/>
          <p:cNvSpPr/>
          <p:nvPr/>
        </p:nvSpPr>
        <p:spPr>
          <a:xfrm>
            <a:off x="228600" y="1447800"/>
            <a:ext cx="1513674" cy="457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JavaScript</a:t>
            </a:r>
            <a:endParaRPr lang="en-US" sz="1600" b="1" dirty="0">
              <a:solidFill>
                <a:schemeClr val="tx1"/>
              </a:solidFill>
              <a:latin typeface="Courier New" pitchFamily="49" charset="0"/>
              <a:cs typeface="Courier New" pitchFamily="49" charset="0"/>
            </a:endParaRPr>
          </a:p>
        </p:txBody>
      </p:sp>
      <p:sp>
        <p:nvSpPr>
          <p:cNvPr id="12" name="Title 1"/>
          <p:cNvSpPr>
            <a:spLocks noGrp="1"/>
          </p:cNvSpPr>
          <p:nvPr>
            <p:ph type="title"/>
          </p:nvPr>
        </p:nvSpPr>
        <p:spPr>
          <a:xfrm>
            <a:off x="304800" y="76200"/>
            <a:ext cx="7847012" cy="609600"/>
          </a:xfrm>
        </p:spPr>
        <p:txBody>
          <a:bodyPr/>
          <a:lstStyle/>
          <a:p>
            <a:r>
              <a:rPr lang="en-US" dirty="0" smtClean="0"/>
              <a:t>Checking for support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29525620"/>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bwMode="auto">
          <a:xfrm>
            <a:off x="304800" y="1295400"/>
            <a:ext cx="8382000" cy="5029200"/>
          </a:xfrm>
          <a:prstGeom prst="roundRect">
            <a:avLst/>
          </a:prstGeom>
          <a:solidFill>
            <a:schemeClr val="bg1"/>
          </a:solidFill>
          <a:ln w="38100" cap="flat" cmpd="sng" algn="ctr">
            <a:solidFill>
              <a:schemeClr val="accent6"/>
            </a:solidFill>
            <a:prstDash val="solid"/>
            <a:round/>
            <a:headEnd type="none" w="med" len="med"/>
            <a:tailEnd type="none" w="med" len="med"/>
          </a:ln>
          <a:effectLst>
            <a:outerShdw blurRad="50800" dist="635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eaLnBrk="0" hangingPunct="0"/>
            <a:endParaRPr lang="en-US" sz="1600" dirty="0">
              <a:solidFill>
                <a:srgbClr val="313031"/>
              </a:solidFill>
              <a:latin typeface="Arial" pitchFamily="24" charset="0"/>
              <a:ea typeface="ＭＳ Ｐゴシック" pitchFamily="1" charset="-128"/>
              <a:cs typeface="ＭＳ Ｐゴシック" pitchFamily="1" charset="-128"/>
            </a:endParaRPr>
          </a:p>
        </p:txBody>
      </p:sp>
      <p:sp>
        <p:nvSpPr>
          <p:cNvPr id="6" name="TextBox 5"/>
          <p:cNvSpPr txBox="1"/>
          <p:nvPr/>
        </p:nvSpPr>
        <p:spPr>
          <a:xfrm>
            <a:off x="685800" y="1676400"/>
            <a:ext cx="8001000" cy="4247317"/>
          </a:xfrm>
          <a:prstGeom prst="rect">
            <a:avLst/>
          </a:prstGeom>
          <a:noFill/>
        </p:spPr>
        <p:txBody>
          <a:bodyPr wrap="square" rtlCol="0">
            <a:spAutoFit/>
          </a:bodyPr>
          <a:lstStyle/>
          <a:p>
            <a:r>
              <a:rPr lang="en-US" sz="1800" b="1" dirty="0" smtClean="0">
                <a:latin typeface="Courier New" pitchFamily="49" charset="0"/>
                <a:cs typeface="Courier New" pitchFamily="49" charset="0"/>
              </a:rPr>
              <a:t>//Create new WebSocket</a:t>
            </a:r>
          </a:p>
          <a:p>
            <a:r>
              <a:rPr lang="en-US" sz="1800" b="1" dirty="0" smtClean="0">
                <a:latin typeface="Courier New" pitchFamily="49" charset="0"/>
                <a:cs typeface="Courier New" pitchFamily="49" charset="0"/>
              </a:rPr>
              <a:t>var mySocket = new WebSocket("ws://www.WebSocket.org");</a:t>
            </a:r>
          </a:p>
          <a:p>
            <a:endParaRPr lang="en-US" sz="1800" b="1" dirty="0" smtClean="0">
              <a:latin typeface="Courier New" pitchFamily="49" charset="0"/>
              <a:cs typeface="Courier New" pitchFamily="49" charset="0"/>
            </a:endParaRPr>
          </a:p>
          <a:p>
            <a:r>
              <a:rPr lang="en-US" sz="1800" b="1" dirty="0" smtClean="0">
                <a:latin typeface="Courier New" pitchFamily="49" charset="0"/>
                <a:cs typeface="Courier New" pitchFamily="49" charset="0"/>
              </a:rPr>
              <a:t>// Associate listeners</a:t>
            </a:r>
          </a:p>
          <a:p>
            <a:r>
              <a:rPr lang="en-US" sz="1800" b="1" dirty="0" err="1">
                <a:latin typeface="Courier New" pitchFamily="49" charset="0"/>
                <a:cs typeface="Courier New" pitchFamily="49" charset="0"/>
              </a:rPr>
              <a:t>mySocket.onopen</a:t>
            </a:r>
            <a:r>
              <a:rPr lang="en-US" sz="1800" b="1" dirty="0">
                <a:latin typeface="Courier New" pitchFamily="49" charset="0"/>
                <a:cs typeface="Courier New" pitchFamily="49" charset="0"/>
              </a:rPr>
              <a:t> = function(</a:t>
            </a:r>
            <a:r>
              <a:rPr lang="en-US" sz="1800" b="1" dirty="0" err="1">
                <a:latin typeface="Courier New" pitchFamily="49" charset="0"/>
                <a:cs typeface="Courier New" pitchFamily="49" charset="0"/>
              </a:rPr>
              <a:t>evt</a:t>
            </a:r>
            <a:r>
              <a:rPr lang="en-US" sz="1800" b="1" dirty="0">
                <a:latin typeface="Courier New" pitchFamily="49" charset="0"/>
                <a:cs typeface="Courier New" pitchFamily="49" charset="0"/>
              </a:rPr>
              <a:t>) { </a:t>
            </a:r>
            <a:endParaRPr lang="en-US" sz="1800" b="1" dirty="0" smtClean="0">
              <a:latin typeface="Courier New" pitchFamily="49" charset="0"/>
              <a:cs typeface="Courier New" pitchFamily="49" charset="0"/>
            </a:endParaRPr>
          </a:p>
          <a:p>
            <a:r>
              <a:rPr lang="en-US" sz="1800" b="1" dirty="0" smtClean="0">
                <a:latin typeface="Courier New" pitchFamily="49" charset="0"/>
                <a:cs typeface="Courier New" pitchFamily="49" charset="0"/>
              </a:rPr>
              <a:t>};</a:t>
            </a:r>
            <a:endParaRPr lang="en-US" sz="1800" b="1" dirty="0">
              <a:latin typeface="Courier New" pitchFamily="49" charset="0"/>
              <a:cs typeface="Courier New" pitchFamily="49" charset="0"/>
            </a:endParaRPr>
          </a:p>
          <a:p>
            <a:r>
              <a:rPr lang="en-US" sz="1800" b="1" dirty="0" err="1" smtClean="0">
                <a:latin typeface="Courier New" pitchFamily="49" charset="0"/>
                <a:cs typeface="Courier New" pitchFamily="49" charset="0"/>
              </a:rPr>
              <a:t>mySocket.onclose</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 function(</a:t>
            </a:r>
            <a:r>
              <a:rPr lang="en-US" sz="1800" b="1" dirty="0" err="1">
                <a:latin typeface="Courier New" pitchFamily="49" charset="0"/>
                <a:cs typeface="Courier New" pitchFamily="49" charset="0"/>
              </a:rPr>
              <a:t>evt</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t>
            </a:r>
          </a:p>
          <a:p>
            <a:r>
              <a:rPr lang="en-US" sz="1800" b="1" dirty="0" smtClean="0">
                <a:latin typeface="Courier New" pitchFamily="49" charset="0"/>
                <a:cs typeface="Courier New" pitchFamily="49" charset="0"/>
              </a:rPr>
              <a:t>  alert("closed w/ status: " + </a:t>
            </a:r>
            <a:r>
              <a:rPr lang="en-US" sz="1800" b="1" dirty="0" err="1" smtClean="0">
                <a:latin typeface="Courier New" pitchFamily="49" charset="0"/>
                <a:cs typeface="Courier New" pitchFamily="49" charset="0"/>
              </a:rPr>
              <a:t>evt.code</a:t>
            </a:r>
            <a:r>
              <a:rPr lang="en-US" sz="1800" b="1" dirty="0" smtClean="0">
                <a:latin typeface="Courier New" pitchFamily="49" charset="0"/>
                <a:cs typeface="Courier New" pitchFamily="49" charset="0"/>
              </a:rPr>
              <a:t>}</a:t>
            </a:r>
            <a:r>
              <a:rPr lang="en-US" sz="1800" b="1" dirty="0">
                <a:latin typeface="Courier New" pitchFamily="49" charset="0"/>
                <a:cs typeface="Courier New" pitchFamily="49" charset="0"/>
              </a:rPr>
              <a:t>;</a:t>
            </a:r>
          </a:p>
          <a:p>
            <a:r>
              <a:rPr lang="en-US" sz="1800" b="1" dirty="0" smtClean="0">
                <a:latin typeface="Courier New" pitchFamily="49" charset="0"/>
                <a:cs typeface="Courier New" pitchFamily="49" charset="0"/>
              </a:rPr>
              <a:t>};</a:t>
            </a:r>
          </a:p>
          <a:p>
            <a:r>
              <a:rPr lang="en-US" sz="1800" b="1" dirty="0" err="1" smtClean="0">
                <a:latin typeface="Courier New" pitchFamily="49" charset="0"/>
                <a:cs typeface="Courier New" pitchFamily="49" charset="0"/>
              </a:rPr>
              <a:t>mySocket.onmessage</a:t>
            </a:r>
            <a:r>
              <a:rPr lang="en-US" sz="1800" b="1" dirty="0" smtClean="0">
                <a:latin typeface="Courier New" pitchFamily="49" charset="0"/>
                <a:cs typeface="Courier New" pitchFamily="49" charset="0"/>
              </a:rPr>
              <a:t> = function(evt) {</a:t>
            </a:r>
          </a:p>
          <a:p>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alert("Received message: " + evt.data);</a:t>
            </a:r>
          </a:p>
          <a:p>
            <a:r>
              <a:rPr lang="en-US" sz="1800" b="1" dirty="0" smtClean="0">
                <a:latin typeface="Courier New" pitchFamily="49" charset="0"/>
                <a:cs typeface="Courier New" pitchFamily="49" charset="0"/>
              </a:rPr>
              <a:t>};</a:t>
            </a:r>
          </a:p>
          <a:p>
            <a:r>
              <a:rPr lang="en-US" sz="1800" b="1" dirty="0" err="1">
                <a:latin typeface="Courier New" pitchFamily="49" charset="0"/>
                <a:cs typeface="Courier New" pitchFamily="49" charset="0"/>
              </a:rPr>
              <a:t>mySocket.onerror</a:t>
            </a:r>
            <a:r>
              <a:rPr lang="en-US" sz="1800" b="1" dirty="0">
                <a:latin typeface="Courier New" pitchFamily="49" charset="0"/>
                <a:cs typeface="Courier New" pitchFamily="49" charset="0"/>
              </a:rPr>
              <a:t> = function(</a:t>
            </a:r>
            <a:r>
              <a:rPr lang="en-US" sz="1800" b="1" dirty="0" err="1">
                <a:latin typeface="Courier New" pitchFamily="49" charset="0"/>
                <a:cs typeface="Courier New" pitchFamily="49" charset="0"/>
              </a:rPr>
              <a:t>evt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alert("Error);</a:t>
            </a:r>
          </a:p>
          <a:p>
            <a:r>
              <a:rPr lang="en-US" sz="1800" b="1" dirty="0">
                <a:latin typeface="Courier New" pitchFamily="49" charset="0"/>
                <a:cs typeface="Courier New" pitchFamily="49" charset="0"/>
              </a:rPr>
              <a:t>};</a:t>
            </a:r>
          </a:p>
        </p:txBody>
      </p:sp>
      <p:sp>
        <p:nvSpPr>
          <p:cNvPr id="9" name="Rounded Rectangle 8"/>
          <p:cNvSpPr/>
          <p:nvPr/>
        </p:nvSpPr>
        <p:spPr>
          <a:xfrm>
            <a:off x="152400" y="1143000"/>
            <a:ext cx="1513674" cy="457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JavaScript</a:t>
            </a:r>
            <a:endParaRPr lang="en-US" sz="1600" b="1" dirty="0">
              <a:solidFill>
                <a:schemeClr val="tx1"/>
              </a:solidFill>
              <a:latin typeface="Courier New" pitchFamily="49" charset="0"/>
              <a:cs typeface="Courier New" pitchFamily="49" charset="0"/>
            </a:endParaRPr>
          </a:p>
        </p:txBody>
      </p:sp>
      <p:sp>
        <p:nvSpPr>
          <p:cNvPr id="8" name="Title 1"/>
          <p:cNvSpPr>
            <a:spLocks noGrp="1"/>
          </p:cNvSpPr>
          <p:nvPr>
            <p:ph type="title"/>
          </p:nvPr>
        </p:nvSpPr>
        <p:spPr>
          <a:xfrm>
            <a:off x="304800" y="76200"/>
            <a:ext cx="7847012" cy="609600"/>
          </a:xfrm>
        </p:spPr>
        <p:txBody>
          <a:bodyPr/>
          <a:lstStyle/>
          <a:p>
            <a:r>
              <a:rPr lang="en-US" dirty="0" smtClean="0"/>
              <a:t>Using the WebSocket API</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749513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bwMode="auto">
          <a:xfrm>
            <a:off x="457200" y="1828800"/>
            <a:ext cx="8229600" cy="2819400"/>
          </a:xfrm>
          <a:prstGeom prst="roundRect">
            <a:avLst/>
          </a:prstGeom>
          <a:solidFill>
            <a:schemeClr val="bg1"/>
          </a:solidFill>
          <a:ln w="38100" cap="flat" cmpd="sng" algn="ctr">
            <a:solidFill>
              <a:schemeClr val="accent6"/>
            </a:solidFill>
            <a:prstDash val="solid"/>
            <a:round/>
            <a:headEnd type="none" w="med" len="med"/>
            <a:tailEnd type="none" w="med" len="med"/>
          </a:ln>
          <a:effectLst>
            <a:outerShdw blurRad="50800" dist="635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defTabSz="914400" eaLnBrk="0" latinLnBrk="0" hangingPunct="0">
              <a:lnSpc>
                <a:spcPct val="100000"/>
              </a:lnSpc>
              <a:buClrTx/>
              <a:buSzTx/>
              <a:buFontTx/>
              <a:buNone/>
              <a:tabLst/>
            </a:pPr>
            <a:endParaRPr lang="en-US" sz="1600" dirty="0">
              <a:solidFill>
                <a:srgbClr val="313031"/>
              </a:solidFill>
              <a:latin typeface="Arial" pitchFamily="24" charset="0"/>
              <a:ea typeface="ＭＳ Ｐゴシック" pitchFamily="1" charset="-128"/>
              <a:cs typeface="ＭＳ Ｐゴシック" pitchFamily="1" charset="-128"/>
            </a:endParaRPr>
          </a:p>
        </p:txBody>
      </p:sp>
      <p:sp>
        <p:nvSpPr>
          <p:cNvPr id="6" name="TextBox 5"/>
          <p:cNvSpPr txBox="1"/>
          <p:nvPr/>
        </p:nvSpPr>
        <p:spPr>
          <a:xfrm>
            <a:off x="685800" y="2362200"/>
            <a:ext cx="8458200" cy="1846659"/>
          </a:xfrm>
          <a:prstGeom prst="rect">
            <a:avLst/>
          </a:prstGeom>
          <a:noFill/>
        </p:spPr>
        <p:txBody>
          <a:bodyPr wrap="square" rtlCol="0">
            <a:spAutoFit/>
          </a:bodyPr>
          <a:lstStyle/>
          <a:p>
            <a:r>
              <a:rPr lang="en-US" sz="1800" b="1" dirty="0" smtClean="0">
                <a:latin typeface="Courier New" pitchFamily="49" charset="0"/>
                <a:cs typeface="Courier New" pitchFamily="49" charset="0"/>
              </a:rPr>
              <a:t>// Sending data</a:t>
            </a:r>
          </a:p>
          <a:p>
            <a:r>
              <a:rPr lang="en-US" sz="1800" b="1" dirty="0" smtClean="0">
                <a:latin typeface="Courier New" pitchFamily="49" charset="0"/>
                <a:cs typeface="Courier New" pitchFamily="49" charset="0"/>
              </a:rPr>
              <a:t>mySocket.send("WebSocket Rocks!");</a:t>
            </a:r>
          </a:p>
          <a:p>
            <a:endParaRPr lang="en-US" sz="1800" b="1" dirty="0" smtClean="0">
              <a:latin typeface="Courier New" pitchFamily="49" charset="0"/>
              <a:cs typeface="Courier New" pitchFamily="49" charset="0"/>
            </a:endParaRPr>
          </a:p>
          <a:p>
            <a:r>
              <a:rPr lang="en-US" sz="1800" b="1" dirty="0" smtClean="0">
                <a:latin typeface="Courier New" pitchFamily="49" charset="0"/>
                <a:cs typeface="Courier New" pitchFamily="49" charset="0"/>
              </a:rPr>
              <a:t>// Close WebSocket</a:t>
            </a:r>
          </a:p>
          <a:p>
            <a:r>
              <a:rPr lang="en-US" sz="1800" b="1" dirty="0" smtClean="0">
                <a:latin typeface="Courier New" pitchFamily="49" charset="0"/>
                <a:cs typeface="Courier New" pitchFamily="49" charset="0"/>
              </a:rPr>
              <a:t>mySocket.close();</a:t>
            </a:r>
          </a:p>
          <a:p>
            <a:endParaRPr lang="en-US" b="1" dirty="0" smtClean="0"/>
          </a:p>
        </p:txBody>
      </p:sp>
      <p:sp>
        <p:nvSpPr>
          <p:cNvPr id="8" name="Rounded Rectangle 7"/>
          <p:cNvSpPr/>
          <p:nvPr/>
        </p:nvSpPr>
        <p:spPr>
          <a:xfrm>
            <a:off x="152400" y="1676400"/>
            <a:ext cx="1513674" cy="457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JavaScript</a:t>
            </a:r>
            <a:endParaRPr lang="en-US" sz="1600" b="1" dirty="0">
              <a:solidFill>
                <a:schemeClr val="tx1"/>
              </a:solidFill>
              <a:latin typeface="Courier New" pitchFamily="49" charset="0"/>
              <a:cs typeface="Courier New" pitchFamily="49" charset="0"/>
            </a:endParaRPr>
          </a:p>
        </p:txBody>
      </p:sp>
      <p:sp>
        <p:nvSpPr>
          <p:cNvPr id="9" name="Title 1"/>
          <p:cNvSpPr>
            <a:spLocks noGrp="1"/>
          </p:cNvSpPr>
          <p:nvPr>
            <p:ph type="title"/>
          </p:nvPr>
        </p:nvSpPr>
        <p:spPr>
          <a:xfrm>
            <a:off x="304800" y="76200"/>
            <a:ext cx="7847012" cy="609600"/>
          </a:xfrm>
        </p:spPr>
        <p:txBody>
          <a:bodyPr/>
          <a:lstStyle/>
          <a:p>
            <a:r>
              <a:rPr lang="en-US" dirty="0" smtClean="0"/>
              <a:t>Using the WebSocket API</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7400465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a:t>
            </a:r>
            <a:r>
              <a:rPr lang="en-US" dirty="0" smtClean="0"/>
              <a:t>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774496944"/>
              </p:ext>
            </p:extLst>
          </p:nvPr>
        </p:nvGraphicFramePr>
        <p:xfrm>
          <a:off x="533400" y="1295400"/>
          <a:ext cx="7913286" cy="3352799"/>
        </p:xfrm>
        <a:graphic>
          <a:graphicData uri="http://schemas.openxmlformats.org/drawingml/2006/table">
            <a:tbl>
              <a:tblPr bandRow="1">
                <a:tableStyleId>{5C22544A-7EE6-4342-B048-85BDC9FD1C3A}</a:tableStyleId>
              </a:tblPr>
              <a:tblGrid>
                <a:gridCol w="1817286"/>
                <a:gridCol w="6096000"/>
              </a:tblGrid>
              <a:tr h="370840">
                <a:tc>
                  <a:txBody>
                    <a:bodyPr/>
                    <a:lstStyle/>
                    <a:p>
                      <a:r>
                        <a:rPr lang="en-US" sz="2800" dirty="0" smtClean="0"/>
                        <a:t>Available?</a:t>
                      </a:r>
                      <a:endParaRPr lang="en-US" sz="2800" dirty="0"/>
                    </a:p>
                  </a:txBody>
                  <a:tcPr/>
                </a:tc>
                <a:tc>
                  <a:txBody>
                    <a:bodyPr/>
                    <a:lstStyle/>
                    <a:p>
                      <a:r>
                        <a:rPr lang="en-US" sz="2800" dirty="0" err="1" smtClean="0">
                          <a:latin typeface="Courier New"/>
                          <a:cs typeface="Courier New"/>
                        </a:rPr>
                        <a:t>window.WebSocket</a:t>
                      </a:r>
                      <a:r>
                        <a:rPr lang="en-US" sz="2800" dirty="0" smtClean="0"/>
                        <a:t> or </a:t>
                      </a:r>
                      <a:r>
                        <a:rPr lang="en-US" sz="2800" kern="1200" dirty="0" err="1" smtClean="0">
                          <a:solidFill>
                            <a:schemeClr val="dk1"/>
                          </a:solidFill>
                          <a:latin typeface="Courier New"/>
                          <a:ea typeface="+mn-ea"/>
                          <a:cs typeface="Courier New"/>
                        </a:rPr>
                        <a:t>Modernizr.websocket</a:t>
                      </a:r>
                      <a:endParaRPr lang="en-US" sz="2800" kern="1200" dirty="0">
                        <a:solidFill>
                          <a:schemeClr val="dk1"/>
                        </a:solidFill>
                        <a:latin typeface="Courier New"/>
                        <a:ea typeface="+mn-ea"/>
                        <a:cs typeface="Courier New"/>
                      </a:endParaRPr>
                    </a:p>
                  </a:txBody>
                  <a:tcPr/>
                </a:tc>
              </a:tr>
              <a:tr h="370840">
                <a:tc>
                  <a:txBody>
                    <a:bodyPr/>
                    <a:lstStyle/>
                    <a:p>
                      <a:r>
                        <a:rPr lang="en-US" sz="2800" dirty="0" smtClean="0"/>
                        <a:t>Events</a:t>
                      </a:r>
                      <a:endParaRPr lang="en-US" sz="2800" dirty="0"/>
                    </a:p>
                  </a:txBody>
                  <a:tcPr/>
                </a:tc>
                <a:tc>
                  <a:txBody>
                    <a:bodyPr/>
                    <a:lstStyle/>
                    <a:p>
                      <a:r>
                        <a:rPr lang="en-US" sz="2800" kern="1200" dirty="0" err="1" smtClean="0">
                          <a:solidFill>
                            <a:schemeClr val="dk1"/>
                          </a:solidFill>
                          <a:latin typeface="Courier New"/>
                          <a:ea typeface="+mn-ea"/>
                          <a:cs typeface="Courier New"/>
                        </a:rPr>
                        <a:t>onopen</a:t>
                      </a:r>
                      <a:r>
                        <a:rPr lang="en-US" sz="2800" dirty="0" smtClean="0"/>
                        <a:t>, </a:t>
                      </a:r>
                      <a:r>
                        <a:rPr lang="en-US" sz="2800" kern="1200" dirty="0" err="1" smtClean="0">
                          <a:solidFill>
                            <a:schemeClr val="dk1"/>
                          </a:solidFill>
                          <a:latin typeface="Courier New"/>
                          <a:ea typeface="+mn-ea"/>
                          <a:cs typeface="Courier New"/>
                        </a:rPr>
                        <a:t>onerror</a:t>
                      </a:r>
                      <a:r>
                        <a:rPr lang="en-US" sz="2800" dirty="0" smtClean="0"/>
                        <a:t>, </a:t>
                      </a:r>
                      <a:r>
                        <a:rPr lang="en-US" sz="2800" kern="1200" dirty="0" err="1" smtClean="0">
                          <a:solidFill>
                            <a:schemeClr val="dk1"/>
                          </a:solidFill>
                          <a:latin typeface="Courier New"/>
                          <a:ea typeface="+mn-ea"/>
                          <a:cs typeface="Courier New"/>
                        </a:rPr>
                        <a:t>onmessage</a:t>
                      </a:r>
                      <a:endParaRPr lang="en-US" sz="2800" kern="1200" dirty="0">
                        <a:solidFill>
                          <a:schemeClr val="dk1"/>
                        </a:solidFill>
                        <a:latin typeface="Courier New"/>
                        <a:ea typeface="+mn-ea"/>
                        <a:cs typeface="Courier New"/>
                      </a:endParaRPr>
                    </a:p>
                  </a:txBody>
                  <a:tcPr/>
                </a:tc>
              </a:tr>
              <a:tr h="370840">
                <a:tc>
                  <a:txBody>
                    <a:bodyPr/>
                    <a:lstStyle/>
                    <a:p>
                      <a:r>
                        <a:rPr lang="en-US" sz="2800" dirty="0" smtClean="0"/>
                        <a:t>Functions</a:t>
                      </a:r>
                      <a:endParaRPr lang="en-US" sz="2800" dirty="0"/>
                    </a:p>
                  </a:txBody>
                  <a:tcPr/>
                </a:tc>
                <a:tc>
                  <a:txBody>
                    <a:bodyPr/>
                    <a:lstStyle/>
                    <a:p>
                      <a:r>
                        <a:rPr lang="en-US" sz="2800" kern="1200" dirty="0" smtClean="0">
                          <a:solidFill>
                            <a:schemeClr val="dk1"/>
                          </a:solidFill>
                          <a:latin typeface="Courier New"/>
                          <a:ea typeface="+mn-ea"/>
                          <a:cs typeface="Courier New"/>
                        </a:rPr>
                        <a:t>send</a:t>
                      </a:r>
                      <a:r>
                        <a:rPr lang="en-US" sz="2800" dirty="0" smtClean="0"/>
                        <a:t>, </a:t>
                      </a:r>
                      <a:r>
                        <a:rPr lang="en-US" sz="2800" kern="1200" dirty="0" smtClean="0">
                          <a:solidFill>
                            <a:schemeClr val="dk1"/>
                          </a:solidFill>
                          <a:latin typeface="Courier New"/>
                          <a:ea typeface="+mn-ea"/>
                          <a:cs typeface="Courier New"/>
                        </a:rPr>
                        <a:t>close</a:t>
                      </a:r>
                      <a:endParaRPr lang="en-US" sz="2800" kern="1200" dirty="0">
                        <a:solidFill>
                          <a:schemeClr val="dk1"/>
                        </a:solidFill>
                        <a:latin typeface="Courier New"/>
                        <a:ea typeface="+mn-ea"/>
                        <a:cs typeface="Courier New"/>
                      </a:endParaRPr>
                    </a:p>
                  </a:txBody>
                  <a:tcPr/>
                </a:tc>
              </a:tr>
              <a:tr h="370840">
                <a:tc>
                  <a:txBody>
                    <a:bodyPr/>
                    <a:lstStyle/>
                    <a:p>
                      <a:r>
                        <a:rPr lang="en-US" sz="2800" dirty="0" smtClean="0"/>
                        <a:t>Attributes</a:t>
                      </a:r>
                      <a:endParaRPr lang="en-US" sz="2800" dirty="0"/>
                    </a:p>
                  </a:txBody>
                  <a:tcPr/>
                </a:tc>
                <a:tc>
                  <a:txBody>
                    <a:bodyPr/>
                    <a:lstStyle/>
                    <a:p>
                      <a:r>
                        <a:rPr lang="en-US" sz="2800" kern="1200" dirty="0" err="1" smtClean="0">
                          <a:solidFill>
                            <a:schemeClr val="dk1"/>
                          </a:solidFill>
                          <a:latin typeface="Courier New"/>
                          <a:ea typeface="+mn-ea"/>
                          <a:cs typeface="Courier New"/>
                        </a:rPr>
                        <a:t>url</a:t>
                      </a:r>
                      <a:r>
                        <a:rPr lang="en-US" sz="2800" dirty="0" smtClean="0"/>
                        <a:t>, </a:t>
                      </a:r>
                      <a:r>
                        <a:rPr lang="en-US" sz="2800" kern="1200" dirty="0" err="1" smtClean="0">
                          <a:solidFill>
                            <a:schemeClr val="dk1"/>
                          </a:solidFill>
                          <a:latin typeface="Courier New"/>
                          <a:ea typeface="+mn-ea"/>
                          <a:cs typeface="Courier New"/>
                        </a:rPr>
                        <a:t>readyState</a:t>
                      </a:r>
                      <a:r>
                        <a:rPr lang="en-US" sz="2800" dirty="0" smtClean="0"/>
                        <a:t>, </a:t>
                      </a:r>
                      <a:r>
                        <a:rPr lang="en-US" sz="2800" kern="1200" dirty="0" err="1" smtClean="0">
                          <a:solidFill>
                            <a:schemeClr val="dk1"/>
                          </a:solidFill>
                          <a:latin typeface="Courier New"/>
                          <a:ea typeface="+mn-ea"/>
                          <a:cs typeface="Courier New"/>
                        </a:rPr>
                        <a:t>bufferedAmount</a:t>
                      </a:r>
                      <a:r>
                        <a:rPr lang="en-US" sz="2800" dirty="0" smtClean="0"/>
                        <a:t>, </a:t>
                      </a:r>
                      <a:r>
                        <a:rPr lang="en-US" sz="2800" i="1" kern="1200" dirty="0" smtClean="0">
                          <a:solidFill>
                            <a:schemeClr val="dk1"/>
                          </a:solidFill>
                          <a:latin typeface="Courier New"/>
                          <a:ea typeface="+mn-ea"/>
                          <a:cs typeface="Courier New"/>
                        </a:rPr>
                        <a:t>extensions</a:t>
                      </a:r>
                      <a:r>
                        <a:rPr lang="en-US" sz="2800" i="1" dirty="0" smtClean="0"/>
                        <a:t>, </a:t>
                      </a:r>
                      <a:r>
                        <a:rPr lang="en-US" sz="2800" i="1" kern="1200" dirty="0" smtClean="0">
                          <a:solidFill>
                            <a:schemeClr val="dk1"/>
                          </a:solidFill>
                          <a:latin typeface="Courier New"/>
                          <a:ea typeface="+mn-ea"/>
                          <a:cs typeface="Courier New"/>
                        </a:rPr>
                        <a:t>protocol</a:t>
                      </a:r>
                      <a:endParaRPr lang="en-US" sz="2800" i="1" kern="1200" dirty="0">
                        <a:solidFill>
                          <a:schemeClr val="dk1"/>
                        </a:solidFill>
                        <a:latin typeface="Courier New"/>
                        <a:ea typeface="+mn-ea"/>
                        <a:cs typeface="Courier New"/>
                      </a:endParaRPr>
                    </a:p>
                  </a:txBody>
                  <a:tcPr/>
                </a:tc>
              </a:tr>
            </a:tbl>
          </a:graphicData>
        </a:graphic>
      </p:graphicFrame>
      <p:sp>
        <p:nvSpPr>
          <p:cNvPr id="4" name="TextBox 3"/>
          <p:cNvSpPr txBox="1"/>
          <p:nvPr/>
        </p:nvSpPr>
        <p:spPr>
          <a:xfrm>
            <a:off x="4598456" y="3887242"/>
            <a:ext cx="184666" cy="461665"/>
          </a:xfrm>
          <a:prstGeom prst="rect">
            <a:avLst/>
          </a:prstGeom>
          <a:noFill/>
        </p:spPr>
        <p:txBody>
          <a:bodyPr wrap="none" rtlCol="0">
            <a:spAutoFit/>
          </a:bodyPr>
          <a:lstStyle/>
          <a:p>
            <a:endParaRPr lang="en-US" dirty="0"/>
          </a:p>
        </p:txBody>
      </p:sp>
      <p:sp>
        <p:nvSpPr>
          <p:cNvPr id="7" name="TextBox 6"/>
          <p:cNvSpPr txBox="1"/>
          <p:nvPr/>
        </p:nvSpPr>
        <p:spPr>
          <a:xfrm>
            <a:off x="2057400" y="5257800"/>
            <a:ext cx="5057795" cy="461665"/>
          </a:xfrm>
          <a:prstGeom prst="rect">
            <a:avLst/>
          </a:prstGeom>
          <a:noFill/>
        </p:spPr>
        <p:txBody>
          <a:bodyPr wrap="none" rtlCol="0">
            <a:spAutoFit/>
          </a:bodyPr>
          <a:lstStyle/>
          <a:p>
            <a:r>
              <a:rPr lang="en-US" dirty="0">
                <a:hlinkClick r:id="rId2"/>
              </a:rPr>
              <a:t>http://dev.w3.org/html5/</a:t>
            </a:r>
            <a:r>
              <a:rPr lang="en-US" dirty="0" smtClean="0">
                <a:hlinkClick r:id="rId2"/>
              </a:rPr>
              <a:t>websockets/</a:t>
            </a:r>
            <a:r>
              <a:rPr lang="en-US" dirty="0" smtClean="0"/>
              <a:t> </a:t>
            </a:r>
            <a:endParaRPr lang="en-US" dirty="0"/>
          </a:p>
        </p:txBody>
      </p:sp>
      <p:sp>
        <p:nvSpPr>
          <p:cNvPr id="8" name="TextBox 7"/>
          <p:cNvSpPr txBox="1"/>
          <p:nvPr/>
        </p:nvSpPr>
        <p:spPr>
          <a:xfrm>
            <a:off x="6019800" y="6172200"/>
            <a:ext cx="2895600" cy="400110"/>
          </a:xfrm>
          <a:prstGeom prst="rect">
            <a:avLst/>
          </a:prstGeom>
          <a:noFill/>
        </p:spPr>
        <p:txBody>
          <a:bodyPr wrap="square" rtlCol="0">
            <a:spAutoFit/>
          </a:bodyPr>
          <a:lstStyle/>
          <a:p>
            <a:pPr algn="r"/>
            <a:r>
              <a:rPr lang="en-US" sz="2000" i="1" dirty="0" smtClean="0"/>
              <a:t>Italics:</a:t>
            </a:r>
            <a:r>
              <a:rPr lang="en-US" sz="2000" dirty="0" smtClean="0"/>
              <a:t> -08 and later</a:t>
            </a:r>
            <a:endParaRPr lang="en-US" sz="2000"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1664094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Picture 10" descr="browser_logos-256.png"/>
          <p:cNvPicPr>
            <a:picLocks noChangeAspect="1"/>
          </p:cNvPicPr>
          <p:nvPr/>
        </p:nvPicPr>
        <p:blipFill>
          <a:blip r:embed="rId3"/>
          <a:stretch>
            <a:fillRect/>
          </a:stretch>
        </p:blipFill>
        <p:spPr>
          <a:xfrm>
            <a:off x="19240" y="4907536"/>
            <a:ext cx="9144000" cy="1709337"/>
          </a:xfrm>
          <a:prstGeom prst="rect">
            <a:avLst/>
          </a:prstGeom>
        </p:spPr>
      </p:pic>
      <p:sp>
        <p:nvSpPr>
          <p:cNvPr id="2" name="Title 1"/>
          <p:cNvSpPr>
            <a:spLocks noGrp="1"/>
          </p:cNvSpPr>
          <p:nvPr>
            <p:ph type="title"/>
          </p:nvPr>
        </p:nvSpPr>
        <p:spPr/>
        <p:txBody>
          <a:bodyPr>
            <a:normAutofit/>
          </a:bodyPr>
          <a:lstStyle/>
          <a:p>
            <a:r>
              <a:rPr lang="en-US" dirty="0" smtClean="0"/>
              <a:t>Browser Support</a:t>
            </a:r>
            <a:endParaRPr lang="en-US" dirty="0"/>
          </a:p>
        </p:txBody>
      </p:sp>
      <p:sp>
        <p:nvSpPr>
          <p:cNvPr id="6" name="Content Placeholder 5"/>
          <p:cNvSpPr>
            <a:spLocks noGrp="1"/>
          </p:cNvSpPr>
          <p:nvPr>
            <p:ph idx="1"/>
          </p:nvPr>
        </p:nvSpPr>
        <p:spPr>
          <a:xfrm>
            <a:off x="457200" y="838200"/>
            <a:ext cx="4267200" cy="4641955"/>
          </a:xfrm>
        </p:spPr>
        <p:txBody>
          <a:bodyPr/>
          <a:lstStyle/>
          <a:p>
            <a:pPr marL="457200" indent="-457200">
              <a:buClr>
                <a:srgbClr val="FF6600"/>
              </a:buClr>
              <a:buNone/>
            </a:pPr>
            <a:r>
              <a:rPr lang="en-US" b="1" dirty="0" smtClean="0"/>
              <a:t>Native</a:t>
            </a:r>
            <a:r>
              <a:rPr lang="en-US" dirty="0" smtClean="0"/>
              <a:t>:</a:t>
            </a:r>
          </a:p>
          <a:p>
            <a:pPr marL="457200" indent="-457200">
              <a:buClr>
                <a:srgbClr val="FF6600"/>
              </a:buClr>
              <a:buFont typeface="Arial"/>
              <a:buChar char="•"/>
            </a:pPr>
            <a:r>
              <a:rPr lang="en-US" dirty="0" smtClean="0"/>
              <a:t>Chrome 4+</a:t>
            </a:r>
            <a:endParaRPr lang="en-US" dirty="0"/>
          </a:p>
          <a:p>
            <a:pPr marL="457200" lvl="0" indent="-457200">
              <a:buClr>
                <a:srgbClr val="FF6600"/>
              </a:buClr>
              <a:buFont typeface="Arial"/>
              <a:buChar char="•"/>
            </a:pPr>
            <a:r>
              <a:rPr lang="en-US" dirty="0" smtClean="0"/>
              <a:t>Safari 5+</a:t>
            </a:r>
          </a:p>
          <a:p>
            <a:pPr marL="457200" lvl="0" indent="-457200">
              <a:buClr>
                <a:srgbClr val="FF6600"/>
              </a:buClr>
              <a:buFont typeface="Arial"/>
              <a:buChar char="•"/>
            </a:pPr>
            <a:r>
              <a:rPr lang="en-US" dirty="0" smtClean="0"/>
              <a:t>Firefox 4+</a:t>
            </a:r>
            <a:endParaRPr lang="en-US" dirty="0"/>
          </a:p>
          <a:p>
            <a:pPr marL="457200" lvl="0" indent="-457200">
              <a:buClr>
                <a:srgbClr val="FF6600"/>
              </a:buClr>
              <a:buFont typeface="Arial"/>
              <a:buChar char="•"/>
            </a:pPr>
            <a:r>
              <a:rPr lang="en-US" dirty="0" smtClean="0"/>
              <a:t>Opera 10.7+</a:t>
            </a:r>
            <a:endParaRPr lang="en-US" dirty="0"/>
          </a:p>
          <a:p>
            <a:pPr marL="457200" lvl="0" indent="-457200">
              <a:buClr>
                <a:srgbClr val="FF6600"/>
              </a:buClr>
              <a:buFont typeface="Arial"/>
              <a:buChar char="•"/>
            </a:pPr>
            <a:r>
              <a:rPr lang="en-US" dirty="0" smtClean="0"/>
              <a:t>Internet Explorer 10+</a:t>
            </a:r>
            <a:endParaRPr lang="en-US" dirty="0"/>
          </a:p>
        </p:txBody>
      </p:sp>
      <p:sp>
        <p:nvSpPr>
          <p:cNvPr id="5" name="TextBox 4"/>
          <p:cNvSpPr txBox="1"/>
          <p:nvPr/>
        </p:nvSpPr>
        <p:spPr>
          <a:xfrm>
            <a:off x="4609636" y="3962400"/>
            <a:ext cx="4445188" cy="369332"/>
          </a:xfrm>
          <a:prstGeom prst="rect">
            <a:avLst/>
          </a:prstGeom>
          <a:noFill/>
        </p:spPr>
        <p:txBody>
          <a:bodyPr wrap="square" rtlCol="0">
            <a:spAutoFit/>
          </a:bodyPr>
          <a:lstStyle/>
          <a:p>
            <a:pPr algn="r"/>
            <a:r>
              <a:rPr lang="en-US" dirty="0" smtClean="0">
                <a:hlinkClick r:id="rId4"/>
              </a:rPr>
              <a:t>http://caniuse.com/#search=WebSocket</a:t>
            </a:r>
            <a:r>
              <a:rPr lang="en-US" dirty="0" smtClean="0"/>
              <a:t> </a:t>
            </a:r>
            <a:endParaRPr lang="en-US" dirty="0"/>
          </a:p>
        </p:txBody>
      </p:sp>
      <p:sp>
        <p:nvSpPr>
          <p:cNvPr id="7" name="Content Placeholder 5"/>
          <p:cNvSpPr txBox="1">
            <a:spLocks/>
          </p:cNvSpPr>
          <p:nvPr/>
        </p:nvSpPr>
        <p:spPr>
          <a:xfrm>
            <a:off x="4419600" y="838200"/>
            <a:ext cx="4419600" cy="4641955"/>
          </a:xfrm>
          <a:prstGeom prst="rect">
            <a:avLst/>
          </a:prstGeom>
          <a:noFill/>
          <a:ln>
            <a:noFill/>
          </a:ln>
        </p:spPr>
        <p:txBody>
          <a:bodyPr vert="horz" wrap="square" lIns="91440" tIns="45720" rIns="91440" bIns="45720" numCol="1" anchor="t" anchorCtr="0" compatLnSpc="1">
            <a:prstTxWarp prst="textNoShape">
              <a:avLst/>
            </a:prstTxWarp>
          </a:bodyPr>
          <a:lstStyle/>
          <a:p>
            <a:pPr marL="457200" marR="0" lvl="0" indent="-457200" defTabSz="457200" latinLnBrk="0">
              <a:lnSpc>
                <a:spcPct val="100000"/>
              </a:lnSpc>
              <a:spcBef>
                <a:spcPct val="20000"/>
              </a:spcBef>
              <a:buClr>
                <a:srgbClr val="FF6600"/>
              </a:buClr>
              <a:buSzPct val="80000"/>
              <a:buFont typeface="Arial"/>
              <a:tabLst/>
              <a:defRPr/>
            </a:pPr>
            <a:r>
              <a:rPr lang="en-US" sz="2800" b="1" dirty="0" smtClean="0">
                <a:solidFill>
                  <a:srgbClr val="313031"/>
                </a:solidFill>
                <a:latin typeface="+mn-lt"/>
                <a:cs typeface="MS PGothic" pitchFamily="34" charset="-128"/>
              </a:rPr>
              <a:t>Emulation</a:t>
            </a:r>
            <a:r>
              <a:rPr lang="en-US" sz="2800" b="1" smtClean="0">
                <a:solidFill>
                  <a:srgbClr val="313031"/>
                </a:solidFill>
                <a:latin typeface="+mn-lt"/>
                <a:cs typeface="MS PGothic" pitchFamily="34" charset="-128"/>
              </a:rPr>
              <a:t>:</a:t>
            </a:r>
            <a:endParaRPr lang="en-US" sz="2800" b="1" smtClean="0">
              <a:solidFill>
                <a:srgbClr val="313031"/>
              </a:solidFill>
              <a:latin typeface="+mn-lt"/>
              <a:cs typeface="MS PGothic" pitchFamily="34" charset="-128"/>
            </a:endParaRPr>
          </a:p>
          <a:p>
            <a:pPr marL="457200" marR="0" lvl="0" indent="-457200" defTabSz="457200" latinLnBrk="0">
              <a:lnSpc>
                <a:spcPct val="100000"/>
              </a:lnSpc>
              <a:spcBef>
                <a:spcPct val="20000"/>
              </a:spcBef>
              <a:buClr>
                <a:srgbClr val="FF6600"/>
              </a:buClr>
              <a:buSzPct val="80000"/>
              <a:buFont typeface="Arial"/>
              <a:buChar char="•"/>
              <a:tabLst/>
              <a:defRPr/>
            </a:pPr>
            <a:r>
              <a:rPr lang="en-US" sz="2800" smtClean="0">
                <a:solidFill>
                  <a:srgbClr val="313031"/>
                </a:solidFill>
                <a:latin typeface="+mn-lt"/>
                <a:cs typeface="MS PGothic" pitchFamily="34" charset="-128"/>
              </a:rPr>
              <a:t>Kaazing WebSocket Gateway</a:t>
            </a:r>
          </a:p>
          <a:p>
            <a:pPr marL="457200" marR="0" lvl="0" indent="-457200" defTabSz="457200" latinLnBrk="0">
              <a:lnSpc>
                <a:spcPct val="100000"/>
              </a:lnSpc>
              <a:spcBef>
                <a:spcPct val="20000"/>
              </a:spcBef>
              <a:buClr>
                <a:srgbClr val="FF6600"/>
              </a:buClr>
              <a:buSzPct val="80000"/>
              <a:buFont typeface="Arial"/>
              <a:buChar char="•"/>
              <a:tabLst/>
              <a:defRPr/>
            </a:pPr>
            <a:r>
              <a:rPr lang="en-US" sz="2800" smtClean="0">
                <a:solidFill>
                  <a:srgbClr val="313031"/>
                </a:solidFill>
                <a:latin typeface="+mn-lt"/>
                <a:cs typeface="MS PGothic" pitchFamily="34" charset="-128"/>
              </a:rPr>
              <a:t>socket.io</a:t>
            </a:r>
          </a:p>
          <a:p>
            <a:pPr marL="457200" marR="0" lvl="0" indent="-457200" defTabSz="457200" latinLnBrk="0">
              <a:lnSpc>
                <a:spcPct val="100000"/>
              </a:lnSpc>
              <a:spcBef>
                <a:spcPct val="20000"/>
              </a:spcBef>
              <a:buClr>
                <a:srgbClr val="FF6600"/>
              </a:buClr>
              <a:buSzPct val="80000"/>
              <a:buFont typeface="Arial"/>
              <a:buChar char="•"/>
              <a:tabLst/>
              <a:defRPr/>
            </a:pPr>
            <a:r>
              <a:rPr lang="en-US" sz="2800" smtClean="0">
                <a:solidFill>
                  <a:srgbClr val="313031"/>
                </a:solidFill>
                <a:latin typeface="+mn-lt"/>
                <a:cs typeface="MS PGothic" pitchFamily="34" charset="-128"/>
              </a:rPr>
              <a:t>SockJS</a:t>
            </a:r>
          </a:p>
          <a:p>
            <a:pPr marL="457200" marR="0" lvl="0" indent="-457200" defTabSz="457200" latinLnBrk="0">
              <a:lnSpc>
                <a:spcPct val="100000"/>
              </a:lnSpc>
              <a:spcBef>
                <a:spcPct val="20000"/>
              </a:spcBef>
              <a:buClr>
                <a:srgbClr val="FF6600"/>
              </a:buClr>
              <a:buSzPct val="80000"/>
              <a:buFont typeface="Arial"/>
              <a:buChar char="•"/>
              <a:tabLst/>
              <a:defRPr/>
            </a:pPr>
            <a:r>
              <a:rPr lang="en-US" sz="2800" smtClean="0">
                <a:solidFill>
                  <a:srgbClr val="313031"/>
                </a:solidFill>
                <a:latin typeface="+mn-lt"/>
                <a:cs typeface="MS PGothic" pitchFamily="34" charset="-128"/>
              </a:rPr>
              <a:t>web-socket.js (Flash)</a:t>
            </a:r>
          </a:p>
          <a:p>
            <a:pPr marL="457200" marR="0" lvl="0" indent="-457200" defTabSz="457200" latinLnBrk="0">
              <a:lnSpc>
                <a:spcPct val="100000"/>
              </a:lnSpc>
              <a:spcBef>
                <a:spcPct val="20000"/>
              </a:spcBef>
              <a:buClr>
                <a:srgbClr val="FF6600"/>
              </a:buClr>
              <a:buSzPct val="80000"/>
              <a:buFont typeface="Arial"/>
              <a:buChar char="•"/>
              <a:tabLst/>
              <a:defRPr/>
            </a:pPr>
            <a:endParaRPr lang="en-US" sz="2800" b="1" dirty="0">
              <a:solidFill>
                <a:srgbClr val="313031"/>
              </a:solidFill>
              <a:latin typeface="+mn-lt"/>
              <a:cs typeface="MS PGothic" pitchFamily="34"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710481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847013" cy="609600"/>
          </a:xfrm>
        </p:spPr>
        <p:txBody>
          <a:bodyPr>
            <a:normAutofit/>
          </a:bodyPr>
          <a:lstStyle/>
          <a:p>
            <a:r>
              <a:rPr lang="en-US" dirty="0" err="1" smtClean="0"/>
              <a:t>WebSocket</a:t>
            </a:r>
            <a:r>
              <a:rPr lang="en-US" dirty="0" smtClean="0"/>
              <a:t> Servers</a:t>
            </a:r>
            <a:r>
              <a:rPr lang="en-US" dirty="0" smtClean="0"/>
              <a:t> Libraries</a:t>
            </a:r>
            <a:endParaRPr lang="en-US" dirty="0"/>
          </a:p>
        </p:txBody>
      </p:sp>
      <p:sp>
        <p:nvSpPr>
          <p:cNvPr id="3" name="Content Placeholder 2"/>
          <p:cNvSpPr>
            <a:spLocks noGrp="1"/>
          </p:cNvSpPr>
          <p:nvPr>
            <p:ph idx="1"/>
          </p:nvPr>
        </p:nvSpPr>
        <p:spPr>
          <a:xfrm>
            <a:off x="457200" y="1066800"/>
            <a:ext cx="3200400" cy="4572000"/>
          </a:xfr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110000"/>
              </a:lnSpc>
              <a:buClr>
                <a:srgbClr val="FF6600"/>
              </a:buClr>
              <a:defRPr/>
            </a:pPr>
            <a:r>
              <a:rPr lang="en-US" sz="1600" kern="1200" dirty="0" err="1" smtClean="0">
                <a:solidFill>
                  <a:srgbClr val="336699"/>
                </a:solidFill>
                <a:latin typeface="Arial" charset="0"/>
                <a:cs typeface="+mn-cs"/>
              </a:rPr>
              <a:t>Kaazing</a:t>
            </a:r>
            <a:endParaRPr lang="en-US" sz="1600" kern="1200" dirty="0" smtClean="0">
              <a:solidFill>
                <a:srgbClr val="336699"/>
              </a:solidFill>
              <a:latin typeface="Arial" charset="0"/>
              <a:cs typeface="+mn-cs"/>
            </a:endParaRPr>
          </a:p>
          <a:p>
            <a:pPr marL="342900" indent="-342900">
              <a:lnSpc>
                <a:spcPct val="110000"/>
              </a:lnSpc>
              <a:buClr>
                <a:srgbClr val="FF6600"/>
              </a:buClr>
              <a:defRPr/>
            </a:pPr>
            <a:r>
              <a:rPr lang="en-US" sz="1600" kern="1200" dirty="0" err="1" smtClean="0">
                <a:solidFill>
                  <a:srgbClr val="336699"/>
                </a:solidFill>
                <a:latin typeface="Arial" charset="0"/>
                <a:cs typeface="+mn-cs"/>
              </a:rPr>
              <a:t>Socket.io</a:t>
            </a:r>
            <a:r>
              <a:rPr lang="en-US" sz="1600" kern="1200" dirty="0" smtClean="0">
                <a:solidFill>
                  <a:srgbClr val="336699"/>
                </a:solidFill>
                <a:latin typeface="Arial" charset="0"/>
                <a:cs typeface="+mn-cs"/>
              </a:rPr>
              <a:t> (</a:t>
            </a:r>
            <a:r>
              <a:rPr lang="en-US" sz="1600" kern="1200" dirty="0" err="1" smtClean="0">
                <a:solidFill>
                  <a:srgbClr val="336699"/>
                </a:solidFill>
                <a:latin typeface="Arial" charset="0"/>
                <a:cs typeface="+mn-cs"/>
              </a:rPr>
              <a:t>node.js</a:t>
            </a:r>
            <a:r>
              <a:rPr lang="en-US" sz="1600" kern="1200" dirty="0" smtClean="0">
                <a:solidFill>
                  <a:srgbClr val="336699"/>
                </a:solidFill>
                <a:latin typeface="Arial" charset="0"/>
                <a:cs typeface="+mn-cs"/>
              </a:rPr>
              <a:t>)</a:t>
            </a:r>
          </a:p>
          <a:p>
            <a:pPr marL="342900" indent="-342900">
              <a:lnSpc>
                <a:spcPct val="110000"/>
              </a:lnSpc>
              <a:buClr>
                <a:srgbClr val="FF6600"/>
              </a:buClr>
              <a:defRPr/>
            </a:pPr>
            <a:r>
              <a:rPr lang="en-US" sz="1600" kern="1200" dirty="0" smtClean="0">
                <a:solidFill>
                  <a:srgbClr val="336699"/>
                </a:solidFill>
                <a:latin typeface="Arial" charset="0"/>
                <a:cs typeface="+mn-cs"/>
              </a:rPr>
              <a:t>Apache-</a:t>
            </a:r>
            <a:r>
              <a:rPr lang="en-US" sz="1600" kern="1200" dirty="0" err="1" smtClean="0">
                <a:solidFill>
                  <a:srgbClr val="336699"/>
                </a:solidFill>
                <a:latin typeface="Arial" charset="0"/>
                <a:cs typeface="+mn-cs"/>
              </a:rPr>
              <a:t>websocket</a:t>
            </a:r>
            <a:endParaRPr lang="en-US" sz="1600" kern="1200" dirty="0" smtClean="0">
              <a:solidFill>
                <a:srgbClr val="336699"/>
              </a:solidFill>
              <a:latin typeface="Arial" charset="0"/>
              <a:cs typeface="+mn-cs"/>
            </a:endParaRPr>
          </a:p>
          <a:p>
            <a:pPr marL="342900" indent="-342900">
              <a:lnSpc>
                <a:spcPct val="110000"/>
              </a:lnSpc>
              <a:buClr>
                <a:srgbClr val="FF6600"/>
              </a:buClr>
              <a:defRPr/>
            </a:pPr>
            <a:r>
              <a:rPr lang="en-US" sz="1600" kern="1200" dirty="0" smtClean="0">
                <a:solidFill>
                  <a:srgbClr val="336699"/>
                </a:solidFill>
                <a:latin typeface="Arial" charset="0"/>
                <a:cs typeface="+mn-cs"/>
              </a:rPr>
              <a:t>Cramp</a:t>
            </a:r>
          </a:p>
          <a:p>
            <a:pPr marL="342900" indent="-342900">
              <a:lnSpc>
                <a:spcPct val="110000"/>
              </a:lnSpc>
              <a:buClr>
                <a:srgbClr val="FF6600"/>
              </a:buClr>
              <a:defRPr/>
            </a:pPr>
            <a:r>
              <a:rPr lang="en-US" sz="1600" kern="1200" dirty="0" err="1" smtClean="0">
                <a:solidFill>
                  <a:srgbClr val="336699"/>
                </a:solidFill>
                <a:latin typeface="Arial" charset="0"/>
                <a:cs typeface="+mn-cs"/>
              </a:rPr>
              <a:t>Nowjs</a:t>
            </a:r>
            <a:r>
              <a:rPr lang="en-US" sz="1600" kern="1200" dirty="0" smtClean="0">
                <a:solidFill>
                  <a:srgbClr val="336699"/>
                </a:solidFill>
                <a:latin typeface="Arial" charset="0"/>
                <a:cs typeface="+mn-cs"/>
              </a:rPr>
              <a:t> </a:t>
            </a:r>
          </a:p>
          <a:p>
            <a:pPr marL="342900" indent="-342900">
              <a:lnSpc>
                <a:spcPct val="110000"/>
              </a:lnSpc>
              <a:buClr>
                <a:srgbClr val="FF6600"/>
              </a:buClr>
              <a:defRPr/>
            </a:pPr>
            <a:r>
              <a:rPr lang="en-US" sz="1600" kern="1200" dirty="0" err="1" smtClean="0">
                <a:solidFill>
                  <a:srgbClr val="336699"/>
                </a:solidFill>
                <a:latin typeface="Arial" charset="0"/>
                <a:cs typeface="+mn-cs"/>
              </a:rPr>
              <a:t>SockJS</a:t>
            </a:r>
            <a:endParaRPr lang="en-US" sz="1600" kern="1200" dirty="0" smtClean="0">
              <a:solidFill>
                <a:srgbClr val="336699"/>
              </a:solidFill>
              <a:latin typeface="Arial" charset="0"/>
              <a:cs typeface="+mn-cs"/>
            </a:endParaRPr>
          </a:p>
          <a:p>
            <a:pPr marL="342900" indent="-342900">
              <a:lnSpc>
                <a:spcPct val="110000"/>
              </a:lnSpc>
              <a:buClr>
                <a:srgbClr val="FF6600"/>
              </a:buClr>
              <a:defRPr/>
            </a:pPr>
            <a:r>
              <a:rPr lang="en-US" sz="1600" kern="1200" dirty="0" err="1" smtClean="0">
                <a:solidFill>
                  <a:srgbClr val="336699"/>
                </a:solidFill>
                <a:latin typeface="Arial" charset="0"/>
                <a:cs typeface="+mn-cs"/>
              </a:rPr>
              <a:t>SuperWebSocket</a:t>
            </a:r>
            <a:r>
              <a:rPr lang="en-US" sz="1600" kern="1200" dirty="0" smtClean="0">
                <a:solidFill>
                  <a:srgbClr val="336699"/>
                </a:solidFill>
                <a:latin typeface="Arial" charset="0"/>
                <a:cs typeface="+mn-cs"/>
              </a:rPr>
              <a:t> </a:t>
            </a:r>
          </a:p>
          <a:p>
            <a:pPr marL="342900" indent="-342900">
              <a:lnSpc>
                <a:spcPct val="110000"/>
              </a:lnSpc>
              <a:buClr>
                <a:srgbClr val="FF6600"/>
              </a:buClr>
              <a:defRPr/>
            </a:pPr>
            <a:r>
              <a:rPr lang="en-US" sz="1600" kern="1200" dirty="0" smtClean="0">
                <a:solidFill>
                  <a:srgbClr val="336699"/>
                </a:solidFill>
                <a:latin typeface="Arial" charset="0"/>
                <a:cs typeface="+mn-cs"/>
              </a:rPr>
              <a:t>Jetty </a:t>
            </a:r>
          </a:p>
          <a:p>
            <a:pPr marL="342900" indent="-342900">
              <a:lnSpc>
                <a:spcPct val="110000"/>
              </a:lnSpc>
              <a:buClr>
                <a:srgbClr val="FF6600"/>
              </a:buClr>
              <a:defRPr/>
            </a:pPr>
            <a:r>
              <a:rPr lang="en-US" sz="1600" kern="1200" dirty="0" smtClean="0">
                <a:solidFill>
                  <a:srgbClr val="336699"/>
                </a:solidFill>
                <a:latin typeface="Arial" charset="0"/>
                <a:cs typeface="+mn-cs"/>
              </a:rPr>
              <a:t>Atmosphere</a:t>
            </a:r>
          </a:p>
          <a:p>
            <a:pPr marL="342900" indent="-342900">
              <a:lnSpc>
                <a:spcPct val="110000"/>
              </a:lnSpc>
              <a:buClr>
                <a:srgbClr val="FF6600"/>
              </a:buClr>
              <a:defRPr/>
            </a:pPr>
            <a:r>
              <a:rPr lang="en-US" sz="1600" kern="1200" dirty="0" smtClean="0">
                <a:solidFill>
                  <a:srgbClr val="336699"/>
                </a:solidFill>
                <a:latin typeface="Arial" charset="0"/>
                <a:cs typeface="+mn-cs"/>
              </a:rPr>
              <a:t>APE Project</a:t>
            </a:r>
          </a:p>
          <a:p>
            <a:pPr marL="342900" indent="-342900">
              <a:lnSpc>
                <a:spcPct val="110000"/>
              </a:lnSpc>
              <a:buClr>
                <a:srgbClr val="FF6600"/>
              </a:buClr>
              <a:defRPr/>
            </a:pPr>
            <a:r>
              <a:rPr lang="en-US" sz="1600" kern="1200" dirty="0" err="1" smtClean="0">
                <a:solidFill>
                  <a:srgbClr val="336699"/>
                </a:solidFill>
                <a:latin typeface="Arial" charset="0"/>
                <a:cs typeface="+mn-cs"/>
              </a:rPr>
              <a:t>Xsockets</a:t>
            </a:r>
            <a:endParaRPr lang="en-US" sz="1600" kern="1200" dirty="0" smtClean="0">
              <a:solidFill>
                <a:srgbClr val="336699"/>
              </a:solidFill>
              <a:latin typeface="Arial" charset="0"/>
              <a:cs typeface="+mn-cs"/>
            </a:endParaRPr>
          </a:p>
          <a:p>
            <a:pPr marL="342900" indent="-342900">
              <a:lnSpc>
                <a:spcPct val="110000"/>
              </a:lnSpc>
              <a:buClr>
                <a:srgbClr val="FF6600"/>
              </a:buClr>
              <a:defRPr/>
            </a:pPr>
            <a:r>
              <a:rPr lang="en-US" sz="1600" kern="1200" dirty="0" smtClean="0">
                <a:solidFill>
                  <a:srgbClr val="336699"/>
                </a:solidFill>
                <a:latin typeface="Arial" charset="0"/>
                <a:cs typeface="+mn-cs"/>
              </a:rPr>
              <a:t>Orbited</a:t>
            </a:r>
          </a:p>
          <a:p>
            <a:pPr marL="342900" indent="-342900">
              <a:lnSpc>
                <a:spcPct val="110000"/>
              </a:lnSpc>
              <a:buClr>
                <a:srgbClr val="FF6600"/>
              </a:buClr>
              <a:defRPr/>
            </a:pPr>
            <a:r>
              <a:rPr lang="en-US" sz="1600" kern="1200" dirty="0" smtClean="0">
                <a:solidFill>
                  <a:srgbClr val="336699"/>
                </a:solidFill>
                <a:latin typeface="Arial" charset="0"/>
                <a:cs typeface="+mn-cs"/>
              </a:rPr>
              <a:t>Atmosphere</a:t>
            </a:r>
          </a:p>
          <a:p>
            <a:pPr marL="342900" indent="-342900">
              <a:lnSpc>
                <a:spcPct val="110000"/>
              </a:lnSpc>
              <a:buClr>
                <a:srgbClr val="FF6600"/>
              </a:buClr>
              <a:defRPr/>
            </a:pPr>
            <a:r>
              <a:rPr lang="en-US" sz="1600" kern="1200" dirty="0" smtClean="0">
                <a:solidFill>
                  <a:srgbClr val="336699"/>
                </a:solidFill>
                <a:latin typeface="Arial" charset="0"/>
                <a:cs typeface="+mn-cs"/>
              </a:rPr>
              <a:t>Autobahn</a:t>
            </a:r>
          </a:p>
          <a:p>
            <a:pPr marL="342900" indent="-342900">
              <a:lnSpc>
                <a:spcPct val="110000"/>
              </a:lnSpc>
              <a:buClr>
                <a:srgbClr val="FF6600"/>
              </a:buClr>
              <a:defRPr/>
            </a:pPr>
            <a:r>
              <a:rPr lang="en-US" sz="1600" kern="1200" dirty="0" err="1" smtClean="0">
                <a:solidFill>
                  <a:srgbClr val="336699"/>
                </a:solidFill>
                <a:latin typeface="Arial" charset="0"/>
                <a:cs typeface="+mn-cs"/>
              </a:rPr>
              <a:t>CouchDB</a:t>
            </a:r>
            <a:endParaRPr lang="en-US" sz="1600" kern="1200" dirty="0" smtClean="0">
              <a:solidFill>
                <a:srgbClr val="336699"/>
              </a:solidFill>
              <a:latin typeface="Arial" charset="0"/>
              <a:cs typeface="+mn-cs"/>
            </a:endParaRPr>
          </a:p>
          <a:p>
            <a:pPr marL="342900" indent="-342900">
              <a:lnSpc>
                <a:spcPct val="110000"/>
              </a:lnSpc>
              <a:buClr>
                <a:srgbClr val="FF6600"/>
              </a:buClr>
              <a:defRPr/>
            </a:pPr>
            <a:r>
              <a:rPr lang="en-US" sz="1600" kern="1200" dirty="0" err="1" smtClean="0">
                <a:solidFill>
                  <a:srgbClr val="336699"/>
                </a:solidFill>
                <a:latin typeface="Arial" charset="0"/>
                <a:cs typeface="+mn-cs"/>
              </a:rPr>
              <a:t>Netty</a:t>
            </a:r>
            <a:endParaRPr lang="en-US" sz="1600" kern="1200" dirty="0" smtClean="0">
              <a:solidFill>
                <a:srgbClr val="336699"/>
              </a:solidFill>
              <a:latin typeface="Arial" charset="0"/>
              <a:cs typeface="+mn-cs"/>
            </a:endParaRPr>
          </a:p>
          <a:p>
            <a:pPr marL="342900" indent="-342900">
              <a:lnSpc>
                <a:spcPct val="110000"/>
              </a:lnSpc>
              <a:buClr>
                <a:srgbClr val="FF6600"/>
              </a:buClr>
              <a:defRPr/>
            </a:pPr>
            <a:endParaRPr lang="en-US" sz="1600" kern="1200" dirty="0" smtClean="0">
              <a:solidFill>
                <a:srgbClr val="336699"/>
              </a:solidFill>
              <a:latin typeface="Arial" charset="0"/>
              <a:cs typeface="+mn-cs"/>
            </a:endParaRPr>
          </a:p>
        </p:txBody>
      </p:sp>
      <p:sp>
        <p:nvSpPr>
          <p:cNvPr id="5" name="Content Placeholder 2"/>
          <p:cNvSpPr txBox="1">
            <a:spLocks/>
          </p:cNvSpPr>
          <p:nvPr/>
        </p:nvSpPr>
        <p:spPr bwMode="auto">
          <a:xfrm>
            <a:off x="3389491" y="1143000"/>
            <a:ext cx="2438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Misultin</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Cowboy</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YAWS</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Juggernaut</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PHP </a:t>
            </a:r>
            <a:r>
              <a:rPr lang="en-US" sz="1600" dirty="0" err="1" smtClean="0">
                <a:solidFill>
                  <a:srgbClr val="336699"/>
                </a:solidFill>
              </a:rPr>
              <a:t>Websocket</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websockify</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ActiveMQ</a:t>
            </a:r>
            <a:endParaRPr lang="en-US" sz="1600" dirty="0" smtClean="0">
              <a:solidFill>
                <a:srgbClr val="336699"/>
              </a:solidFill>
            </a:endParaRP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HornetMQ</a:t>
            </a:r>
            <a:endParaRPr lang="en-US" sz="1600" dirty="0" smtClean="0">
              <a:solidFill>
                <a:srgbClr val="336699"/>
              </a:solidFill>
            </a:endParaRP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phpwebsocket</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Protocol::</a:t>
            </a:r>
            <a:r>
              <a:rPr lang="en-US" sz="1600" dirty="0" err="1" smtClean="0">
                <a:solidFill>
                  <a:srgbClr val="336699"/>
                </a:solidFill>
              </a:rPr>
              <a:t>WebSocket</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em-websocket</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Jwebsocket</a:t>
            </a:r>
            <a:r>
              <a:rPr lang="en-US" sz="1600" dirty="0" smtClean="0">
                <a:solidFill>
                  <a:srgbClr val="336699"/>
                </a:solidFill>
              </a:rPr>
              <a:t> </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WaterSprout</a:t>
            </a:r>
            <a:r>
              <a:rPr lang="en-US" sz="1600" dirty="0" smtClean="0">
                <a:solidFill>
                  <a:srgbClr val="336699"/>
                </a:solidFill>
              </a:rPr>
              <a:t> Server</a:t>
            </a: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err="1" smtClean="0">
                <a:solidFill>
                  <a:srgbClr val="336699"/>
                </a:solidFill>
              </a:rPr>
              <a:t>Pywebsocket</a:t>
            </a:r>
            <a:endParaRPr lang="en-US" sz="1600" dirty="0" smtClean="0">
              <a:solidFill>
                <a:srgbClr val="336699"/>
              </a:solidFill>
            </a:endParaRPr>
          </a:p>
          <a:p>
            <a:pPr marL="342900" marR="0" lvl="0" indent="-342900" algn="l" defTabSz="914400" rtl="0" eaLnBrk="1" fontAlgn="base" latinLnBrk="0" hangingPunct="1">
              <a:lnSpc>
                <a:spcPct val="100000"/>
              </a:lnSpc>
              <a:spcBef>
                <a:spcPct val="20000"/>
              </a:spcBef>
              <a:spcAft>
                <a:spcPct val="0"/>
              </a:spcAft>
              <a:buClr>
                <a:srgbClr val="FF6600"/>
              </a:buClr>
              <a:buSzTx/>
              <a:buFont typeface="Arial"/>
              <a:buChar char="•"/>
              <a:tabLst/>
              <a:defRPr/>
            </a:pPr>
            <a:r>
              <a:rPr lang="en-US" sz="1600" dirty="0" smtClean="0">
                <a:solidFill>
                  <a:srgbClr val="336699"/>
                </a:solidFill>
              </a:rPr>
              <a:t>And more…</a:t>
            </a:r>
          </a:p>
        </p:txBody>
      </p:sp>
      <p:sp>
        <p:nvSpPr>
          <p:cNvPr id="8" name="Content Placeholder 2"/>
          <p:cNvSpPr txBox="1">
            <a:spLocks/>
          </p:cNvSpPr>
          <p:nvPr/>
        </p:nvSpPr>
        <p:spPr bwMode="auto">
          <a:xfrm>
            <a:off x="6096000" y="1066800"/>
            <a:ext cx="30480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b="1" u="sng" dirty="0" smtClean="0">
                <a:solidFill>
                  <a:srgbClr val="336699"/>
                </a:solidFill>
              </a:rPr>
              <a:t>Client Libraries</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Web-socket-</a:t>
            </a:r>
            <a:r>
              <a:rPr lang="en-US" sz="1600" dirty="0" err="1" smtClean="0">
                <a:solidFill>
                  <a:srgbClr val="336699"/>
                </a:solidFill>
              </a:rPr>
              <a:t>js</a:t>
            </a:r>
            <a:r>
              <a:rPr lang="en-US" sz="1600" dirty="0" smtClean="0">
                <a:solidFill>
                  <a:srgbClr val="336699"/>
                </a:solidFill>
              </a:rPr>
              <a:t> (JavaScript)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AS3 </a:t>
            </a:r>
            <a:r>
              <a:rPr lang="en-US" sz="1600" dirty="0" err="1" smtClean="0">
                <a:solidFill>
                  <a:srgbClr val="336699"/>
                </a:solidFill>
              </a:rPr>
              <a:t>WebSocket</a:t>
            </a:r>
            <a:r>
              <a:rPr lang="en-US" sz="1600" dirty="0" smtClean="0">
                <a:solidFill>
                  <a:srgbClr val="336699"/>
                </a:solidFill>
              </a:rPr>
              <a:t> (</a:t>
            </a:r>
            <a:r>
              <a:rPr lang="en-US" sz="1600" dirty="0" err="1" smtClean="0">
                <a:solidFill>
                  <a:srgbClr val="336699"/>
                </a:solidFill>
              </a:rPr>
              <a:t>ActionScript</a:t>
            </a:r>
            <a:r>
              <a:rPr lang="en-US" sz="1600" dirty="0" smtClean="0">
                <a:solidFill>
                  <a:srgbClr val="336699"/>
                </a:solidFill>
              </a:rPr>
              <a: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.NET </a:t>
            </a:r>
            <a:r>
              <a:rPr lang="en-US" sz="1600" dirty="0" err="1" smtClean="0">
                <a:solidFill>
                  <a:srgbClr val="336699"/>
                </a:solidFill>
              </a:rPr>
              <a:t>WebSocket</a:t>
            </a:r>
            <a:r>
              <a:rPr lang="en-US" sz="1600" dirty="0" smtClean="0">
                <a:solidFill>
                  <a:srgbClr val="336699"/>
                </a:solidFill>
              </a:rPr>
              <a:t> client (.NET)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err="1" smtClean="0">
                <a:solidFill>
                  <a:srgbClr val="336699"/>
                </a:solidFill>
              </a:rPr>
              <a:t>Anaida</a:t>
            </a:r>
            <a:r>
              <a:rPr lang="en-US" sz="1600" dirty="0" smtClean="0">
                <a:solidFill>
                  <a:srgbClr val="336699"/>
                </a:solidFill>
              </a:rPr>
              <a:t> (.NET)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err="1" smtClean="0">
                <a:solidFill>
                  <a:srgbClr val="336699"/>
                </a:solidFill>
              </a:rPr>
              <a:t>WebSocket</a:t>
            </a:r>
            <a:r>
              <a:rPr lang="en-US" sz="1600" dirty="0" smtClean="0">
                <a:solidFill>
                  <a:srgbClr val="336699"/>
                </a:solidFill>
              </a:rPr>
              <a:t> Sharp (.NET)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Silverlight </a:t>
            </a:r>
            <a:r>
              <a:rPr lang="en-US" sz="1600" dirty="0" err="1" smtClean="0">
                <a:solidFill>
                  <a:srgbClr val="336699"/>
                </a:solidFill>
              </a:rPr>
              <a:t>WebSocket</a:t>
            </a:r>
            <a:r>
              <a:rPr lang="en-US" sz="1600" dirty="0" smtClean="0">
                <a:solidFill>
                  <a:srgbClr val="336699"/>
                </a:solidFill>
              </a:rPr>
              <a:t> client </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Java </a:t>
            </a:r>
            <a:r>
              <a:rPr lang="en-US" sz="1600" dirty="0" err="1" smtClean="0">
                <a:solidFill>
                  <a:srgbClr val="336699"/>
                </a:solidFill>
              </a:rPr>
              <a:t>WebSocket</a:t>
            </a:r>
            <a:r>
              <a:rPr lang="en-US" sz="1600" dirty="0" smtClean="0">
                <a:solidFill>
                  <a:srgbClr val="336699"/>
                </a:solidFill>
              </a:rPr>
              <a:t> Client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err="1" smtClean="0">
                <a:solidFill>
                  <a:srgbClr val="336699"/>
                </a:solidFill>
              </a:rPr>
              <a:t>Arduino</a:t>
            </a:r>
            <a:r>
              <a:rPr lang="en-US" sz="1600" dirty="0" smtClean="0">
                <a:solidFill>
                  <a:srgbClr val="336699"/>
                </a:solidFill>
              </a:rPr>
              <a:t> C++ </a:t>
            </a:r>
            <a:r>
              <a:rPr lang="en-US" sz="1600" dirty="0" err="1" smtClean="0">
                <a:solidFill>
                  <a:srgbClr val="336699"/>
                </a:solidFill>
              </a:rPr>
              <a:t>WebSocket</a:t>
            </a:r>
            <a:r>
              <a:rPr lang="en-US" sz="1600" dirty="0" smtClean="0">
                <a:solidFill>
                  <a:srgbClr val="336699"/>
                </a:solidFill>
              </a:rPr>
              <a:t> client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smtClean="0">
                <a:solidFill>
                  <a:srgbClr val="336699"/>
                </a:solidFill>
              </a:rPr>
              <a:t>Ruby-web-socket</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err="1" smtClean="0">
                <a:solidFill>
                  <a:srgbClr val="336699"/>
                </a:solidFill>
              </a:rPr>
              <a:t>ZTWebSocket</a:t>
            </a:r>
            <a:r>
              <a:rPr lang="en-US" sz="1600" dirty="0" smtClean="0">
                <a:solidFill>
                  <a:srgbClr val="336699"/>
                </a:solidFill>
              </a:rPr>
              <a:t> (Objective-C)</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r>
              <a:rPr lang="en-US" sz="1600" dirty="0" err="1" smtClean="0">
                <a:solidFill>
                  <a:srgbClr val="336699"/>
                </a:solidFill>
              </a:rPr>
              <a:t>Libwebsockets</a:t>
            </a:r>
            <a:r>
              <a:rPr lang="en-US" sz="1600" dirty="0" smtClean="0">
                <a:solidFill>
                  <a:srgbClr val="336699"/>
                </a:solidFill>
              </a:rPr>
              <a:t> (C)</a:t>
            </a:r>
          </a:p>
          <a:p>
            <a:pPr marL="342900" marR="0" lvl="0" indent="-342900" algn="l" defTabSz="914400" rtl="0" eaLnBrk="1" fontAlgn="base" latinLnBrk="0" hangingPunct="1">
              <a:lnSpc>
                <a:spcPct val="100000"/>
              </a:lnSpc>
              <a:spcBef>
                <a:spcPct val="20000"/>
              </a:spcBef>
              <a:spcAft>
                <a:spcPct val="0"/>
              </a:spcAft>
              <a:buClr>
                <a:schemeClr val="accent6"/>
              </a:buClr>
              <a:buSzTx/>
              <a:buFont typeface="Arial"/>
              <a:buChar char="•"/>
              <a:tabLst/>
              <a:defRPr/>
            </a:pPr>
            <a:endParaRPr kumimoji="0" lang="en-US" sz="1600" b="0" i="0" u="none" strike="noStrike" kern="0" cap="none" spc="0" normalizeH="0" baseline="0" noProof="0" dirty="0" smtClean="0">
              <a:ln>
                <a:noFill/>
              </a:ln>
              <a:solidFill>
                <a:srgbClr val="313031"/>
              </a:solidFill>
              <a:effectLst/>
              <a:uLnTx/>
              <a:uFillTx/>
              <a:latin typeface="+mn-lt"/>
              <a:ea typeface="MS PGothic" pitchFamily="34" charset="-128"/>
              <a:cs typeface="MS PGothic" pitchFamily="34" charset="-128"/>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24598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WebSocket Emulation</a:t>
            </a:r>
            <a:endParaRPr lang="en-US" dirty="0"/>
          </a:p>
        </p:txBody>
      </p:sp>
      <p:sp>
        <p:nvSpPr>
          <p:cNvPr id="3" name="Content Placeholder 2"/>
          <p:cNvSpPr>
            <a:spLocks noGrp="1"/>
          </p:cNvSpPr>
          <p:nvPr>
            <p:ph idx="1"/>
          </p:nvPr>
        </p:nvSpPr>
        <p:spPr/>
        <p:txBody>
          <a:bodyPr/>
          <a:lstStyle/>
          <a:p>
            <a:pPr>
              <a:buClr>
                <a:srgbClr val="FF6600"/>
              </a:buClr>
              <a:buFont typeface="Arial" pitchFamily="34" charset="0"/>
              <a:buChar char="•"/>
            </a:pPr>
            <a:r>
              <a:rPr lang="en-US" sz="2400" dirty="0" smtClean="0"/>
              <a:t>Kaazing WebSocket Gateway</a:t>
            </a:r>
          </a:p>
          <a:p>
            <a:pPr lvl="1">
              <a:buClr>
                <a:srgbClr val="FF6600"/>
              </a:buClr>
            </a:pPr>
            <a:r>
              <a:rPr lang="en-US" sz="2200" dirty="0" smtClean="0">
                <a:hlinkClick r:id="rId3"/>
              </a:rPr>
              <a:t>http://www.kaazing.com/download</a:t>
            </a:r>
            <a:endParaRPr lang="en-US" sz="2200" dirty="0" smtClean="0"/>
          </a:p>
          <a:p>
            <a:pPr lvl="1">
              <a:buClr>
                <a:srgbClr val="FF6600"/>
              </a:buClr>
            </a:pPr>
            <a:r>
              <a:rPr lang="en-US" sz="2200" dirty="0" smtClean="0"/>
              <a:t>Makes WebSocket work in all browsers today (including I.E. 6)</a:t>
            </a:r>
          </a:p>
          <a:p>
            <a:pPr>
              <a:buClr>
                <a:srgbClr val="FF6600"/>
              </a:buClr>
              <a:buFont typeface="Arial" pitchFamily="34" charset="0"/>
              <a:buChar char="•"/>
            </a:pPr>
            <a:r>
              <a:rPr lang="en-US" sz="2400" dirty="0" smtClean="0"/>
              <a:t>Flash WebSocket implementation</a:t>
            </a:r>
            <a:endParaRPr lang="en-US" sz="2400" dirty="0" smtClean="0">
              <a:hlinkClick r:id=""/>
            </a:endParaRPr>
          </a:p>
          <a:p>
            <a:pPr lvl="1">
              <a:buClr>
                <a:srgbClr val="FF6600"/>
              </a:buClr>
            </a:pPr>
            <a:r>
              <a:rPr lang="en-US" sz="2200" dirty="0" smtClean="0">
                <a:hlinkClick r:id=""/>
              </a:rPr>
              <a:t>http://github.com/gimite/web-socket-js</a:t>
            </a:r>
            <a:endParaRPr lang="en-US" sz="2200" dirty="0" smtClean="0"/>
          </a:p>
          <a:p>
            <a:pPr lvl="1">
              <a:buClr>
                <a:srgbClr val="FF6600"/>
              </a:buClr>
            </a:pPr>
            <a:r>
              <a:rPr lang="en-US" sz="2200" dirty="0" smtClean="0"/>
              <a:t>Requires opening port on the server's firewall</a:t>
            </a:r>
          </a:p>
          <a:p>
            <a:pPr marL="571500">
              <a:buClr>
                <a:srgbClr val="FF6600"/>
              </a:buClr>
            </a:pPr>
            <a:r>
              <a:rPr lang="en-US" sz="2400" dirty="0" err="1" smtClean="0"/>
              <a:t>Socket.io</a:t>
            </a:r>
            <a:r>
              <a:rPr lang="en-US" sz="2400" dirty="0" smtClean="0"/>
              <a:t> </a:t>
            </a:r>
          </a:p>
          <a:p>
            <a:pPr marL="914400" lvl="1">
              <a:buClr>
                <a:srgbClr val="FF6600"/>
              </a:buClr>
            </a:pPr>
            <a:r>
              <a:rPr lang="en-US" sz="2200" dirty="0" smtClean="0">
                <a:hlinkClick r:id="rId4"/>
              </a:rPr>
              <a:t>http://socket.io</a:t>
            </a:r>
            <a:endParaRPr lang="en-US" sz="2200" dirty="0" smtClean="0"/>
          </a:p>
          <a:p>
            <a:pPr marL="914400" lvl="1">
              <a:buClr>
                <a:srgbClr val="FF6600"/>
              </a:buClr>
            </a:pPr>
            <a:r>
              <a:rPr lang="en-US" sz="2200" dirty="0" smtClean="0"/>
              <a:t>Alternate API</a:t>
            </a:r>
          </a:p>
          <a:p>
            <a:pPr marL="914400" lvl="1">
              <a:buClr>
                <a:srgbClr val="FF6600"/>
              </a:buClr>
            </a:pPr>
            <a:r>
              <a:rPr lang="en-US" sz="2200" dirty="0"/>
              <a:t>A</a:t>
            </a:r>
            <a:r>
              <a:rPr lang="en-US" sz="2200" dirty="0" smtClean="0"/>
              <a:t>dds heartbeat, timeouts and disconnection</a:t>
            </a:r>
          </a:p>
          <a:p>
            <a:pPr marL="914400" lvl="1">
              <a:buClr>
                <a:srgbClr val="FF6600"/>
              </a:buClr>
            </a:pPr>
            <a:r>
              <a:rPr lang="en-US" sz="2200" dirty="0" smtClean="0"/>
              <a:t>Uses Flash when available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9017666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pic>
        <p:nvPicPr>
          <p:cNvPr id="4" name="Content Placeholder 3" descr="Screenshot-Directory listing for - - Google Chrome.png"/>
          <p:cNvPicPr>
            <a:picLocks noGrp="1" noChangeAspect="1"/>
          </p:cNvPicPr>
          <p:nvPr>
            <p:ph idx="1"/>
          </p:nvPr>
        </p:nvPicPr>
        <p:blipFill>
          <a:blip r:embed="rId2"/>
          <a:srcRect t="-9985" b="-9985"/>
          <a:stretch>
            <a:fillRect/>
          </a:stretch>
        </p:blipFill>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pic>
        <p:nvPicPr>
          <p:cNvPr id="8" name="Picture 7" descr="Screenshot-chrome_--net-internals-#events - Google Chrome.png"/>
          <p:cNvPicPr>
            <a:picLocks noChangeAspect="1"/>
          </p:cNvPicPr>
          <p:nvPr/>
        </p:nvPicPr>
        <p:blipFill>
          <a:blip r:embed="rId2"/>
          <a:stretch>
            <a:fillRect/>
          </a:stretch>
        </p:blipFill>
        <p:spPr>
          <a:xfrm>
            <a:off x="1447800" y="1079770"/>
            <a:ext cx="6162675" cy="52448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Preview</a:t>
            </a:r>
            <a:endParaRPr lang="en-US" dirty="0"/>
          </a:p>
        </p:txBody>
      </p:sp>
      <p:sp>
        <p:nvSpPr>
          <p:cNvPr id="3" name="Content Placeholder 2"/>
          <p:cNvSpPr>
            <a:spLocks noGrp="1"/>
          </p:cNvSpPr>
          <p:nvPr>
            <p:ph idx="1"/>
          </p:nvPr>
        </p:nvSpPr>
        <p:spPr>
          <a:xfrm>
            <a:off x="228600" y="1295400"/>
            <a:ext cx="8686800" cy="4876800"/>
          </a:xfrm>
        </p:spPr>
        <p:txBody>
          <a:bodyPr/>
          <a:lstStyle/>
          <a:p>
            <a:pPr marL="0" indent="0">
              <a:buNone/>
            </a:pPr>
            <a:r>
              <a:rPr lang="en-US" dirty="0" smtClean="0"/>
              <a:t>Ingredients:</a:t>
            </a:r>
          </a:p>
          <a:p>
            <a:pPr lvl="1"/>
            <a:r>
              <a:rPr lang="en-US" dirty="0" err="1" smtClean="0"/>
              <a:t>WebSocket</a:t>
            </a:r>
            <a:r>
              <a:rPr lang="en-US" dirty="0" smtClean="0"/>
              <a:t>-aware browser (Latest Chrome, Firefox)</a:t>
            </a:r>
          </a:p>
          <a:p>
            <a:pPr lvl="1"/>
            <a:r>
              <a:rPr lang="en-US" dirty="0" smtClean="0"/>
              <a:t>Python-based server (</a:t>
            </a:r>
            <a:r>
              <a:rPr lang="en-US" dirty="0" err="1" smtClean="0"/>
              <a:t>localhost</a:t>
            </a:r>
            <a:r>
              <a:rPr lang="en-US" dirty="0" smtClean="0"/>
              <a:t> or cloud)</a:t>
            </a:r>
          </a:p>
          <a:p>
            <a:pPr lvl="1"/>
            <a:r>
              <a:rPr lang="en-US" dirty="0" smtClean="0"/>
              <a:t>Web page w/ </a:t>
            </a:r>
            <a:r>
              <a:rPr lang="en-US" dirty="0" err="1" smtClean="0"/>
              <a:t>Javascript</a:t>
            </a:r>
            <a:endParaRPr lang="en-US" dirty="0" smtClean="0"/>
          </a:p>
          <a:p>
            <a:pPr marL="0" indent="0">
              <a:buNone/>
            </a:pPr>
            <a:r>
              <a:rPr lang="en-US" dirty="0" smtClean="0"/>
              <a:t>Steps:</a:t>
            </a:r>
          </a:p>
          <a:p>
            <a:pPr lvl="1"/>
            <a:r>
              <a:rPr lang="en-US" dirty="0" smtClean="0"/>
              <a:t>Edit the page to check for browser support</a:t>
            </a:r>
          </a:p>
          <a:p>
            <a:pPr lvl="1"/>
            <a:r>
              <a:rPr lang="en-US" dirty="0" smtClean="0"/>
              <a:t>Add form handler to send messages to server</a:t>
            </a:r>
          </a:p>
          <a:p>
            <a:pPr lvl="1"/>
            <a:r>
              <a:rPr lang="en-US" dirty="0" smtClean="0"/>
              <a:t>See </a:t>
            </a:r>
            <a:r>
              <a:rPr lang="en-US" dirty="0" err="1" smtClean="0"/>
              <a:t>WebSockets</a:t>
            </a:r>
            <a:r>
              <a:rPr lang="en-US" dirty="0" smtClean="0"/>
              <a:t> in action!</a:t>
            </a:r>
          </a:p>
          <a:p>
            <a:endParaRPr lang="en-US" dirty="0"/>
          </a:p>
        </p:txBody>
      </p:sp>
      <p:sp>
        <p:nvSpPr>
          <p:cNvPr id="5" name="TextBox 4"/>
          <p:cNvSpPr txBox="1"/>
          <p:nvPr/>
        </p:nvSpPr>
        <p:spPr>
          <a:xfrm>
            <a:off x="228600" y="695980"/>
            <a:ext cx="3371260" cy="523220"/>
          </a:xfrm>
          <a:prstGeom prst="rect">
            <a:avLst/>
          </a:prstGeom>
          <a:noFill/>
        </p:spPr>
        <p:txBody>
          <a:bodyPr wrap="none" rtlCol="0">
            <a:spAutoFit/>
          </a:bodyPr>
          <a:lstStyle/>
          <a:p>
            <a:r>
              <a:rPr lang="en-US" sz="2800" b="1" dirty="0" err="1" smtClean="0"/>
              <a:t>WebSocket</a:t>
            </a:r>
            <a:r>
              <a:rPr lang="en-US" sz="2800" b="1" dirty="0" smtClean="0"/>
              <a:t> Basics</a:t>
            </a:r>
            <a:endParaRPr lang="en-US" sz="2800" b="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07562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WebSocket Demos</a:t>
            </a:r>
          </a:p>
        </p:txBody>
      </p:sp>
      <p:sp>
        <p:nvSpPr>
          <p:cNvPr id="10" name="Content Placeholder 2"/>
          <p:cNvSpPr txBox="1">
            <a:spLocks/>
          </p:cNvSpPr>
          <p:nvPr/>
        </p:nvSpPr>
        <p:spPr bwMode="auto">
          <a:xfrm>
            <a:off x="228600" y="685800"/>
            <a:ext cx="7848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buClr>
              <a:buFont typeface="Arial" pitchFamily="34" charset="0"/>
              <a:buChar char="•"/>
              <a:defRPr lang="en-US" sz="2800" dirty="0" smtClean="0">
                <a:solidFill>
                  <a:srgbClr val="313031"/>
                </a:solidFill>
                <a:latin typeface="+mn-lt"/>
                <a:ea typeface="+mn-ea"/>
                <a:cs typeface="+mn-cs"/>
              </a:defRPr>
            </a:lvl1pPr>
            <a:lvl2pPr marL="742950" indent="-285750" algn="l" rtl="0" eaLnBrk="1" fontAlgn="base" hangingPunct="1">
              <a:spcBef>
                <a:spcPct val="20000"/>
              </a:spcBef>
              <a:spcAft>
                <a:spcPct val="0"/>
              </a:spcAft>
              <a:buClr>
                <a:schemeClr val="accent6"/>
              </a:buClr>
              <a:buFont typeface="Courier New" pitchFamily="49" charset="0"/>
              <a:buChar char="o"/>
              <a:defRPr sz="2400">
                <a:solidFill>
                  <a:srgbClr val="313031"/>
                </a:solidFill>
                <a:latin typeface="+mn-lt"/>
                <a:ea typeface="+mn-ea"/>
                <a:cs typeface="+mn-cs"/>
              </a:defRPr>
            </a:lvl2pPr>
            <a:lvl3pPr marL="1143000" indent="-228600" algn="l" rtl="0" eaLnBrk="1" fontAlgn="base" hangingPunct="1">
              <a:spcBef>
                <a:spcPct val="20000"/>
              </a:spcBef>
              <a:spcAft>
                <a:spcPct val="0"/>
              </a:spcAft>
              <a:defRPr sz="2000">
                <a:solidFill>
                  <a:srgbClr val="313031"/>
                </a:solidFill>
                <a:latin typeface="+mn-lt"/>
                <a:ea typeface="+mn-ea"/>
                <a:cs typeface="+mn-cs"/>
              </a:defRPr>
            </a:lvl3pPr>
            <a:lvl4pPr marL="1600200" indent="-228600" algn="l" rtl="0" eaLnBrk="1" fontAlgn="base" hangingPunct="1">
              <a:spcBef>
                <a:spcPct val="20000"/>
              </a:spcBef>
              <a:spcAft>
                <a:spcPct val="0"/>
              </a:spcAft>
              <a:defRPr sz="1800">
                <a:solidFill>
                  <a:srgbClr val="313031"/>
                </a:solidFill>
                <a:latin typeface="+mn-lt"/>
                <a:ea typeface="+mn-ea"/>
                <a:cs typeface="+mn-cs"/>
              </a:defRPr>
            </a:lvl4pPr>
            <a:lvl5pPr marL="2057400" indent="-228600" algn="l" rtl="0" eaLnBrk="1" fontAlgn="base" hangingPunct="1">
              <a:spcBef>
                <a:spcPct val="20000"/>
              </a:spcBef>
              <a:spcAft>
                <a:spcPct val="0"/>
              </a:spcAft>
              <a:buChar char="»"/>
              <a:defRPr sz="1600">
                <a:solidFill>
                  <a:srgbClr val="313031"/>
                </a:solidFill>
                <a:latin typeface="+mn-lt"/>
                <a:ea typeface="+mn-ea"/>
                <a:cs typeface="+mn-cs"/>
              </a:defRPr>
            </a:lvl5pPr>
            <a:lvl6pPr marL="2514600" indent="-228600" algn="l" rtl="0" eaLnBrk="1" fontAlgn="base" hangingPunct="1">
              <a:spcBef>
                <a:spcPct val="20000"/>
              </a:spcBef>
              <a:spcAft>
                <a:spcPct val="0"/>
              </a:spcAft>
              <a:buChar char="»"/>
              <a:defRPr sz="1600">
                <a:solidFill>
                  <a:srgbClr val="313031"/>
                </a:solidFill>
                <a:latin typeface="+mn-lt"/>
                <a:ea typeface="+mn-ea"/>
                <a:cs typeface="+mn-cs"/>
              </a:defRPr>
            </a:lvl6pPr>
            <a:lvl7pPr marL="2971800" indent="-228600" algn="l" rtl="0" eaLnBrk="1" fontAlgn="base" hangingPunct="1">
              <a:spcBef>
                <a:spcPct val="20000"/>
              </a:spcBef>
              <a:spcAft>
                <a:spcPct val="0"/>
              </a:spcAft>
              <a:buChar char="»"/>
              <a:defRPr sz="1600">
                <a:solidFill>
                  <a:srgbClr val="313031"/>
                </a:solidFill>
                <a:latin typeface="+mn-lt"/>
                <a:ea typeface="+mn-ea"/>
                <a:cs typeface="+mn-cs"/>
              </a:defRPr>
            </a:lvl7pPr>
            <a:lvl8pPr marL="3429000" indent="-228600" algn="l" rtl="0" eaLnBrk="1" fontAlgn="base" hangingPunct="1">
              <a:spcBef>
                <a:spcPct val="20000"/>
              </a:spcBef>
              <a:spcAft>
                <a:spcPct val="0"/>
              </a:spcAft>
              <a:buChar char="»"/>
              <a:defRPr sz="1600">
                <a:solidFill>
                  <a:srgbClr val="313031"/>
                </a:solidFill>
                <a:latin typeface="+mn-lt"/>
                <a:ea typeface="+mn-ea"/>
                <a:cs typeface="+mn-cs"/>
              </a:defRPr>
            </a:lvl8pPr>
            <a:lvl9pPr marL="3886200" indent="-228600" algn="l" rtl="0" eaLnBrk="1" fontAlgn="base" hangingPunct="1">
              <a:spcBef>
                <a:spcPct val="20000"/>
              </a:spcBef>
              <a:spcAft>
                <a:spcPct val="0"/>
              </a:spcAft>
              <a:buChar char="»"/>
              <a:defRPr sz="1600">
                <a:solidFill>
                  <a:srgbClr val="313031"/>
                </a:solidFill>
                <a:latin typeface="+mn-lt"/>
                <a:ea typeface="+mn-ea"/>
                <a:cs typeface="+mn-cs"/>
              </a:defRPr>
            </a:lvl9pPr>
          </a:lstStyle>
          <a:p>
            <a:pPr marL="0" indent="0">
              <a:buFont typeface="Arial" pitchFamily="34" charset="0"/>
              <a:buNone/>
            </a:pPr>
            <a:r>
              <a:rPr lang="en-US" dirty="0" smtClean="0"/>
              <a:t>FX Trader Application Demo</a:t>
            </a:r>
          </a:p>
          <a:p>
            <a:pPr marL="0" indent="0">
              <a:buNone/>
            </a:pPr>
            <a:r>
              <a:rPr lang="nl-NL" sz="1800" dirty="0">
                <a:hlinkClick r:id="rId3"/>
              </a:rPr>
              <a:t>http:/</a:t>
            </a:r>
            <a:r>
              <a:rPr lang="nl-NL" sz="1800" dirty="0" smtClean="0">
                <a:hlinkClick r:id="rId3"/>
              </a:rPr>
              <a:t>/demo.kaazing.me/forex</a:t>
            </a:r>
            <a:endParaRPr lang="nl-NL" sz="1800" dirty="0"/>
          </a:p>
          <a:p>
            <a:pPr marL="0" indent="0">
              <a:buNone/>
            </a:pPr>
            <a:r>
              <a:rPr lang="en-US" dirty="0" smtClean="0"/>
              <a:t/>
            </a:r>
            <a:br>
              <a:rPr lang="en-US" dirty="0" smtClean="0"/>
            </a:br>
            <a:endParaRPr lang="en-US" dirty="0"/>
          </a:p>
        </p:txBody>
      </p:sp>
      <p:pic>
        <p:nvPicPr>
          <p:cNvPr id="4" name="Picture 3"/>
          <p:cNvPicPr>
            <a:picLocks noChangeAspect="1"/>
          </p:cNvPicPr>
          <p:nvPr/>
        </p:nvPicPr>
        <p:blipFill>
          <a:blip r:embed="rId4"/>
          <a:stretch>
            <a:fillRect/>
          </a:stretch>
        </p:blipFill>
        <p:spPr>
          <a:xfrm>
            <a:off x="1657574" y="1752600"/>
            <a:ext cx="6419626" cy="44196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4377242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47800"/>
            <a:ext cx="7315200" cy="1219200"/>
          </a:xfrm>
        </p:spPr>
        <p:txBody>
          <a:bodyPr/>
          <a:lstStyle/>
          <a:p>
            <a:pPr algn="ctr"/>
            <a:r>
              <a:rPr lang="nl-NL" sz="4800" dirty="0" smtClean="0"/>
              <a:t>Lab:</a:t>
            </a:r>
            <a:br>
              <a:rPr lang="nl-NL" sz="4800" dirty="0" smtClean="0"/>
            </a:br>
            <a:r>
              <a:rPr lang="nl-NL" sz="4800" i="1" dirty="0" smtClean="0"/>
              <a:t>WebSocket Basics</a:t>
            </a:r>
            <a:endParaRPr lang="nl-NL" sz="4800" i="1" dirty="0"/>
          </a:p>
        </p:txBody>
      </p:sp>
      <p:pic>
        <p:nvPicPr>
          <p:cNvPr id="2050" name="Picture 2" descr="C:\dev-kaazing\corporate\graphics\orange-guy\orange-guy-2-computers-classroom\orange-guys-classroom.jpg"/>
          <p:cNvPicPr>
            <a:picLocks noChangeAspect="1" noChangeArrowheads="1"/>
          </p:cNvPicPr>
          <p:nvPr/>
        </p:nvPicPr>
        <p:blipFill>
          <a:blip r:embed="rId3" cstate="print"/>
          <a:srcRect/>
          <a:stretch>
            <a:fillRect/>
          </a:stretch>
        </p:blipFill>
        <p:spPr bwMode="auto">
          <a:xfrm>
            <a:off x="2057400" y="2700274"/>
            <a:ext cx="4953000" cy="3675126"/>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5339706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err="1" smtClean="0"/>
              <a:t>WebSocket</a:t>
            </a:r>
            <a:r>
              <a:rPr lang="en-US" dirty="0" smtClean="0"/>
              <a:t> Protocol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856531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itle 3"/>
          <p:cNvSpPr>
            <a:spLocks noGrp="1"/>
          </p:cNvSpPr>
          <p:nvPr>
            <p:ph type="title"/>
          </p:nvPr>
        </p:nvSpPr>
        <p:spPr/>
        <p:txBody>
          <a:bodyPr/>
          <a:lstStyle/>
          <a:p>
            <a:r>
              <a:rPr lang="en-US" sz="2800" dirty="0" smtClean="0"/>
              <a:t>WebSocket Protocol History</a:t>
            </a:r>
          </a:p>
        </p:txBody>
      </p:sp>
      <p:graphicFrame>
        <p:nvGraphicFramePr>
          <p:cNvPr id="2" name="Table 1"/>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943125937"/>
              </p:ext>
            </p:extLst>
          </p:nvPr>
        </p:nvGraphicFramePr>
        <p:xfrm>
          <a:off x="533400" y="1143000"/>
          <a:ext cx="8458200" cy="1523880"/>
        </p:xfrm>
        <a:graphic>
          <a:graphicData uri="http://schemas.openxmlformats.org/drawingml/2006/table">
            <a:tbl>
              <a:tblPr/>
              <a:tblGrid>
                <a:gridCol w="1530532"/>
                <a:gridCol w="2174965"/>
                <a:gridCol w="4752703"/>
              </a:tblGrid>
              <a:tr h="3810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Version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Date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Details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r>
              <a:tr h="3885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Jan. 9 2009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Initial version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3885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-52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Oct. 23 2009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Subprotocol concept introduced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3048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-76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May 6 2010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Used in older browsers (FF4, etc.)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bl>
          </a:graphicData>
        </a:graphic>
      </p:graphicFrame>
      <p:sp>
        <p:nvSpPr>
          <p:cNvPr id="9" name="TextBox 8"/>
          <p:cNvSpPr txBox="1"/>
          <p:nvPr/>
        </p:nvSpPr>
        <p:spPr>
          <a:xfrm>
            <a:off x="457200" y="742890"/>
            <a:ext cx="8001000" cy="400110"/>
          </a:xfrm>
          <a:prstGeom prst="rect">
            <a:avLst/>
          </a:prstGeom>
          <a:noFill/>
        </p:spPr>
        <p:txBody>
          <a:bodyPr wrap="square" rtlCol="0">
            <a:spAutoFit/>
          </a:bodyPr>
          <a:lstStyle/>
          <a:p>
            <a:r>
              <a:rPr lang="en-US" sz="2000" dirty="0" smtClean="0"/>
              <a:t>“</a:t>
            </a:r>
            <a:r>
              <a:rPr lang="en-US" sz="2000" dirty="0"/>
              <a:t>draft-</a:t>
            </a:r>
            <a:r>
              <a:rPr lang="en-US" sz="2000" dirty="0" err="1"/>
              <a:t>hixie</a:t>
            </a:r>
            <a:r>
              <a:rPr lang="en-US" sz="2000" dirty="0"/>
              <a:t>-thewebsocketprotocol-</a:t>
            </a:r>
            <a:r>
              <a:rPr lang="en-US" sz="2000" i="1" dirty="0"/>
              <a:t>xx</a:t>
            </a:r>
            <a:r>
              <a:rPr lang="en-US" sz="2000" dirty="0" smtClean="0"/>
              <a:t>” </a:t>
            </a:r>
            <a:r>
              <a:rPr lang="en-US" sz="2000" dirty="0"/>
              <a:t>IETF  Network Working Group</a:t>
            </a:r>
          </a:p>
        </p:txBody>
      </p:sp>
      <p:sp>
        <p:nvSpPr>
          <p:cNvPr id="7" name="TextBox 6"/>
          <p:cNvSpPr txBox="1"/>
          <p:nvPr/>
        </p:nvSpPr>
        <p:spPr>
          <a:xfrm>
            <a:off x="457200" y="2952690"/>
            <a:ext cx="8077200" cy="400110"/>
          </a:xfrm>
          <a:prstGeom prst="rect">
            <a:avLst/>
          </a:prstGeom>
          <a:noFill/>
        </p:spPr>
        <p:txBody>
          <a:bodyPr wrap="square" rtlCol="0">
            <a:spAutoFit/>
          </a:bodyPr>
          <a:lstStyle/>
          <a:p>
            <a:pPr defTabSz="457200">
              <a:defRPr/>
            </a:pPr>
            <a:r>
              <a:rPr lang="en-US" sz="2000" dirty="0" smtClean="0"/>
              <a:t>“</a:t>
            </a:r>
            <a:r>
              <a:rPr lang="en-US" sz="2000" dirty="0"/>
              <a:t>draft-</a:t>
            </a:r>
            <a:r>
              <a:rPr lang="en-US" sz="2000" dirty="0" err="1"/>
              <a:t>ietf</a:t>
            </a:r>
            <a:r>
              <a:rPr lang="en-US" sz="2000" dirty="0"/>
              <a:t>-</a:t>
            </a:r>
            <a:r>
              <a:rPr lang="en-US" sz="2000" dirty="0" err="1"/>
              <a:t>hybi</a:t>
            </a:r>
            <a:r>
              <a:rPr lang="en-US" sz="2000" dirty="0"/>
              <a:t>-</a:t>
            </a:r>
            <a:r>
              <a:rPr lang="en-US" sz="2000" dirty="0" err="1"/>
              <a:t>thewebsocketprotocol</a:t>
            </a:r>
            <a:r>
              <a:rPr lang="en-US" sz="2000" dirty="0"/>
              <a:t>-</a:t>
            </a:r>
            <a:r>
              <a:rPr lang="en-US" sz="2000" i="1" dirty="0"/>
              <a:t>xx</a:t>
            </a:r>
            <a:r>
              <a:rPr lang="en-US" sz="2000" dirty="0"/>
              <a:t>” (IETF </a:t>
            </a:r>
            <a:r>
              <a:rPr lang="en-US" sz="2000" dirty="0" err="1"/>
              <a:t>HyBi</a:t>
            </a:r>
            <a:r>
              <a:rPr lang="en-US" sz="2000" dirty="0"/>
              <a:t> Working </a:t>
            </a:r>
            <a:r>
              <a:rPr lang="en-US" sz="2000" dirty="0" smtClean="0"/>
              <a:t>Group) </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66323705"/>
              </p:ext>
            </p:extLst>
          </p:nvPr>
        </p:nvGraphicFramePr>
        <p:xfrm>
          <a:off x="533400" y="3398520"/>
          <a:ext cx="8458200" cy="2926080"/>
        </p:xfrm>
        <a:graphic>
          <a:graphicData uri="http://schemas.openxmlformats.org/drawingml/2006/table">
            <a:tbl>
              <a:tblPr/>
              <a:tblGrid>
                <a:gridCol w="1436298"/>
                <a:gridCol w="2248462"/>
                <a:gridCol w="4773440"/>
              </a:tblGrid>
              <a:tr h="3810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Version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Date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charset="0"/>
                          <a:ea typeface="ＭＳ Ｐゴシック" pitchFamily="32" charset="-128"/>
                        </a:rPr>
                        <a:t>Details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r>
              <a:tr h="3810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-01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Aug. 31 2010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Added binary format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67799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-04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Jan. 11 2011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Introduced data masking to address proxy server security issue</a:t>
                      </a:r>
                    </a:p>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Introduced including protocol version number in handshake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3352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800" b="0" dirty="0" smtClean="0">
                          <a:solidFill>
                            <a:schemeClr val="tx1"/>
                          </a:solidFill>
                        </a:rPr>
                        <a:t>Sep. </a:t>
                      </a:r>
                      <a:r>
                        <a:rPr lang="en-US" sz="1800" b="0" dirty="0">
                          <a:solidFill>
                            <a:schemeClr val="tx1"/>
                          </a:solidFill>
                        </a:rPr>
                        <a:t>8 2011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rPr>
                        <a:t>Guidance on version number negotiation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3352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pitchFamily="32" charset="-128"/>
                        </a:rPr>
                        <a:t>RFC 6455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800" b="0" dirty="0" smtClean="0">
                          <a:solidFill>
                            <a:schemeClr val="tx1"/>
                          </a:solidFill>
                        </a:rPr>
                        <a:t>Dec. 2011</a:t>
                      </a:r>
                      <a:endParaRPr lang="en-US" sz="1800" b="0" dirty="0">
                        <a:solidFill>
                          <a:schemeClr val="tx1"/>
                        </a:solidFill>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169863" marR="0" lvl="0" indent="-169863" algn="l" defTabSz="4572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mn-lt"/>
                        </a:rPr>
                        <a:t>Final version </a:t>
                      </a:r>
                      <a:br>
                        <a:rPr kumimoji="0" lang="en-US" sz="1800" b="0" i="0" u="none" strike="noStrike" kern="1200" cap="none" spc="0" normalizeH="0" baseline="0" noProof="0" dirty="0" smtClean="0">
                          <a:ln>
                            <a:noFill/>
                          </a:ln>
                          <a:solidFill>
                            <a:prstClr val="black"/>
                          </a:solidFill>
                          <a:effectLst/>
                          <a:uLnTx/>
                          <a:uFillTx/>
                          <a:latin typeface="+mn-lt"/>
                        </a:rPr>
                      </a:br>
                      <a:r>
                        <a:rPr kumimoji="0" lang="en-US" sz="1600" b="0" i="0" u="none" strike="noStrike" kern="1200" cap="none" spc="0" normalizeH="0" baseline="0" noProof="0" dirty="0" smtClean="0">
                          <a:ln>
                            <a:noFill/>
                          </a:ln>
                          <a:solidFill>
                            <a:prstClr val="black"/>
                          </a:solidFill>
                          <a:effectLst/>
                          <a:uLnTx/>
                          <a:uFillTx/>
                          <a:latin typeface="+mn-lt"/>
                          <a:hlinkClick r:id="rId3"/>
                        </a:rPr>
                        <a:t>http://tools.ietf.org/html/rfc6455</a:t>
                      </a:r>
                      <a:endParaRPr kumimoji="0" lang="en-US" sz="1800" b="0" i="0" u="none" strike="noStrike" kern="1200" cap="none" spc="0" normalizeH="0" baseline="0" noProof="0" dirty="0" smtClean="0">
                        <a:ln>
                          <a:noFill/>
                        </a:ln>
                        <a:solidFill>
                          <a:prstClr val="black"/>
                        </a:solidFill>
                        <a:effectLst/>
                        <a:uLnTx/>
                        <a:uFillTx/>
                        <a:latin typeface="+mn-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692138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itle 1"/>
          <p:cNvSpPr>
            <a:spLocks noGrp="1"/>
          </p:cNvSpPr>
          <p:nvPr>
            <p:ph type="title"/>
          </p:nvPr>
        </p:nvSpPr>
        <p:spPr>
          <a:xfrm>
            <a:off x="304800" y="76200"/>
            <a:ext cx="8915400" cy="609600"/>
          </a:xfrm>
        </p:spPr>
        <p:txBody>
          <a:bodyPr/>
          <a:lstStyle/>
          <a:p>
            <a:r>
              <a:rPr lang="en-US" dirty="0" smtClean="0"/>
              <a:t>WebSocket Handshake</a:t>
            </a:r>
          </a:p>
        </p:txBody>
      </p:sp>
      <p:pic>
        <p:nvPicPr>
          <p:cNvPr id="4" name="Picture 3" descr="978-1-4302-3864-5_Ch07_Fig02-websocket-initial-handshake.png"/>
          <p:cNvPicPr>
            <a:picLocks noChangeAspect="1"/>
          </p:cNvPicPr>
          <p:nvPr/>
        </p:nvPicPr>
        <p:blipFill>
          <a:blip r:embed="rId3"/>
          <a:stretch>
            <a:fillRect/>
          </a:stretch>
        </p:blipFill>
        <p:spPr>
          <a:xfrm>
            <a:off x="384576" y="1371600"/>
            <a:ext cx="8405824" cy="409623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5848987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a:xfrm>
            <a:off x="306388" y="76200"/>
            <a:ext cx="7847012" cy="609600"/>
          </a:xfrm>
        </p:spPr>
        <p:txBody>
          <a:bodyPr/>
          <a:lstStyle/>
          <a:p>
            <a:r>
              <a:rPr lang="en-US" dirty="0" smtClean="0"/>
              <a:t>WebSocket Frames</a:t>
            </a:r>
          </a:p>
        </p:txBody>
      </p:sp>
      <p:sp>
        <p:nvSpPr>
          <p:cNvPr id="7" name="Content Placeholder 2"/>
          <p:cNvSpPr>
            <a:spLocks noGrp="1"/>
          </p:cNvSpPr>
          <p:nvPr>
            <p:ph idx="1"/>
          </p:nvPr>
        </p:nvSpPr>
        <p:spPr>
          <a:xfrm>
            <a:off x="609600" y="1295400"/>
            <a:ext cx="7848600" cy="4724400"/>
          </a:xfrm>
        </p:spPr>
        <p:txBody>
          <a:bodyPr>
            <a:noAutofit/>
          </a:bodyPr>
          <a:lstStyle/>
          <a:p>
            <a:pPr marL="457200" indent="-457200">
              <a:buClr>
                <a:schemeClr val="accent6"/>
              </a:buClr>
              <a:buFont typeface="Arial"/>
              <a:buChar char="•"/>
            </a:pPr>
            <a:r>
              <a:rPr lang="en-US" dirty="0"/>
              <a:t>H</a:t>
            </a:r>
            <a:r>
              <a:rPr dirty="0" smtClean="0"/>
              <a:t>ave </a:t>
            </a:r>
            <a:r>
              <a:rPr lang="en-US" dirty="0" smtClean="0"/>
              <a:t>a few</a:t>
            </a:r>
            <a:r>
              <a:rPr dirty="0" smtClean="0"/>
              <a:t> header</a:t>
            </a:r>
            <a:r>
              <a:rPr lang="en-US" dirty="0" smtClean="0"/>
              <a:t> bytes</a:t>
            </a:r>
            <a:endParaRPr dirty="0" smtClean="0"/>
          </a:p>
          <a:p>
            <a:pPr marL="457200" indent="-457200">
              <a:buClr>
                <a:schemeClr val="accent6"/>
              </a:buClr>
              <a:buFont typeface="Arial"/>
              <a:buChar char="•"/>
            </a:pPr>
            <a:r>
              <a:rPr lang="en-US" dirty="0"/>
              <a:t>T</a:t>
            </a:r>
            <a:r>
              <a:rPr dirty="0" smtClean="0"/>
              <a:t>ext </a:t>
            </a:r>
            <a:r>
              <a:rPr dirty="0"/>
              <a:t>or </a:t>
            </a:r>
            <a:r>
              <a:rPr dirty="0" smtClean="0"/>
              <a:t>binary</a:t>
            </a:r>
            <a:r>
              <a:rPr lang="en-US" dirty="0" smtClean="0"/>
              <a:t> data</a:t>
            </a:r>
            <a:endParaRPr dirty="0" smtClean="0"/>
          </a:p>
          <a:p>
            <a:pPr marL="457200" indent="-457200">
              <a:buClr>
                <a:schemeClr val="accent6"/>
              </a:buClr>
              <a:buFont typeface="Arial"/>
              <a:buChar char="•"/>
            </a:pPr>
            <a:r>
              <a:rPr dirty="0" smtClean="0"/>
              <a:t>Frames</a:t>
            </a:r>
            <a:r>
              <a:rPr lang="en-US" dirty="0"/>
              <a:t> are </a:t>
            </a:r>
            <a:r>
              <a:rPr lang="en-US" dirty="0" smtClean="0"/>
              <a:t>masked</a:t>
            </a:r>
            <a:r>
              <a:rPr dirty="0" smtClean="0"/>
              <a:t> </a:t>
            </a:r>
            <a:r>
              <a:rPr dirty="0"/>
              <a:t>from client to </a:t>
            </a:r>
            <a:r>
              <a:rPr dirty="0" smtClean="0"/>
              <a:t>server</a:t>
            </a:r>
            <a:endParaRPr dirty="0"/>
          </a:p>
        </p:txBody>
      </p:sp>
      <p:pic>
        <p:nvPicPr>
          <p:cNvPr id="2" name="Picture 1" descr="f-websocket-v.08-dataframes.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04800" y="3962400"/>
            <a:ext cx="8382000" cy="238052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435114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a:xfrm>
            <a:off x="306388" y="76200"/>
            <a:ext cx="7847012" cy="609600"/>
          </a:xfrm>
        </p:spPr>
        <p:txBody>
          <a:bodyPr/>
          <a:lstStyle/>
          <a:p>
            <a:r>
              <a:rPr lang="en-US" dirty="0" smtClean="0"/>
              <a:t>WebSocket Frames</a:t>
            </a:r>
          </a:p>
        </p:txBody>
      </p:sp>
      <p:pic>
        <p:nvPicPr>
          <p:cNvPr id="5" name="Picture 4"/>
          <p:cNvPicPr>
            <a:picLocks noChangeAspect="1"/>
          </p:cNvPicPr>
          <p:nvPr/>
        </p:nvPicPr>
        <p:blipFill>
          <a:blip r:embed="rId3"/>
          <a:stretch>
            <a:fillRect/>
          </a:stretch>
        </p:blipFill>
        <p:spPr>
          <a:xfrm>
            <a:off x="533400" y="1213343"/>
            <a:ext cx="8001000" cy="5263657"/>
          </a:xfrm>
          <a:prstGeom prst="rect">
            <a:avLst/>
          </a:prstGeom>
        </p:spPr>
      </p:pic>
      <p:sp>
        <p:nvSpPr>
          <p:cNvPr id="8" name="Content Placeholder 2"/>
          <p:cNvSpPr>
            <a:spLocks noGrp="1"/>
          </p:cNvSpPr>
          <p:nvPr>
            <p:ph idx="1"/>
          </p:nvPr>
        </p:nvSpPr>
        <p:spPr>
          <a:xfrm>
            <a:off x="228600" y="762000"/>
            <a:ext cx="8534400" cy="533400"/>
          </a:xfrm>
        </p:spPr>
        <p:txBody>
          <a:bodyPr>
            <a:noAutofit/>
          </a:bodyPr>
          <a:lstStyle/>
          <a:p>
            <a:pPr marL="0" indent="0">
              <a:buClr>
                <a:schemeClr val="accent6"/>
              </a:buClr>
              <a:buNone/>
            </a:pPr>
            <a:r>
              <a:rPr lang="en-US" sz="2000" dirty="0"/>
              <a:t>Wireshark Trace of WebSocket Basics Lab Message (Client to Server)</a:t>
            </a:r>
            <a:endParaRPr sz="2000" dirty="0" smtClean="0"/>
          </a:p>
        </p:txBody>
      </p:sp>
      <p:sp>
        <p:nvSpPr>
          <p:cNvPr id="6" name="TextBox 5"/>
          <p:cNvSpPr txBox="1"/>
          <p:nvPr/>
        </p:nvSpPr>
        <p:spPr>
          <a:xfrm>
            <a:off x="3797300" y="3886200"/>
            <a:ext cx="5109893" cy="400110"/>
          </a:xfrm>
          <a:prstGeom prst="rect">
            <a:avLst/>
          </a:prstGeom>
          <a:solidFill>
            <a:schemeClr val="accent2">
              <a:lumMod val="40000"/>
              <a:lumOff val="60000"/>
            </a:schemeClr>
          </a:solidFill>
        </p:spPr>
        <p:txBody>
          <a:bodyPr wrap="none" rtlCol="0">
            <a:spAutoFit/>
          </a:bodyPr>
          <a:lstStyle/>
          <a:p>
            <a:r>
              <a:rPr lang="en-US" sz="2000">
                <a:latin typeface="Courier"/>
                <a:cs typeface="Courier"/>
              </a:rPr>
              <a:t>81 85 CB 6E 9F 8E 83 0B F3 E2 A4</a:t>
            </a:r>
          </a:p>
        </p:txBody>
      </p:sp>
      <p:sp>
        <p:nvSpPr>
          <p:cNvPr id="10" name="TextBox 9"/>
          <p:cNvSpPr txBox="1"/>
          <p:nvPr/>
        </p:nvSpPr>
        <p:spPr>
          <a:xfrm>
            <a:off x="5884094" y="4464784"/>
            <a:ext cx="2955106" cy="1631216"/>
          </a:xfrm>
          <a:prstGeom prst="rect">
            <a:avLst/>
          </a:prstGeom>
          <a:solidFill>
            <a:schemeClr val="accent2">
              <a:lumMod val="40000"/>
              <a:lumOff val="60000"/>
            </a:schemeClr>
          </a:solidFill>
        </p:spPr>
        <p:txBody>
          <a:bodyPr wrap="none" rtlCol="0">
            <a:spAutoFit/>
          </a:bodyPr>
          <a:lstStyle/>
          <a:p>
            <a:r>
              <a:rPr lang="en-US" sz="2000">
                <a:latin typeface="Courier"/>
                <a:cs typeface="Courier"/>
              </a:rPr>
              <a:t>    83 0B F3 E2 A4</a:t>
            </a:r>
          </a:p>
          <a:p>
            <a:r>
              <a:rPr lang="en-US" sz="2000">
                <a:latin typeface="Courier"/>
                <a:cs typeface="Courier"/>
              </a:rPr>
              <a:t>XOR CB 6E 9F 8E CB</a:t>
            </a:r>
          </a:p>
          <a:p>
            <a:r>
              <a:rPr lang="en-US" sz="2000">
                <a:latin typeface="Courier"/>
                <a:cs typeface="Courier"/>
              </a:rPr>
              <a:t>    -- -- -- -- --</a:t>
            </a:r>
          </a:p>
          <a:p>
            <a:r>
              <a:rPr lang="en-US" sz="2000">
                <a:latin typeface="Courier"/>
                <a:cs typeface="Courier"/>
              </a:rPr>
              <a:t>    48 65 6C 6C 6F</a:t>
            </a:r>
          </a:p>
          <a:p>
            <a:r>
              <a:rPr lang="en-US" sz="2000">
                <a:latin typeface="Courier"/>
                <a:cs typeface="Courier"/>
              </a:rPr>
              <a:t>     H  e  l  l  o</a:t>
            </a:r>
          </a:p>
        </p:txBody>
      </p:sp>
      <p:cxnSp>
        <p:nvCxnSpPr>
          <p:cNvPr id="11" name="Straight Connector 10"/>
          <p:cNvCxnSpPr/>
          <p:nvPr/>
        </p:nvCxnSpPr>
        <p:spPr bwMode="auto">
          <a:xfrm>
            <a:off x="1109135" y="5909735"/>
            <a:ext cx="16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5" name="Straight Connector 14"/>
          <p:cNvCxnSpPr/>
          <p:nvPr/>
        </p:nvCxnSpPr>
        <p:spPr bwMode="auto">
          <a:xfrm>
            <a:off x="2524125" y="5902325"/>
            <a:ext cx="219075" cy="269875"/>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7" name="Straight Connector 16"/>
          <p:cNvCxnSpPr/>
          <p:nvPr/>
        </p:nvCxnSpPr>
        <p:spPr bwMode="auto">
          <a:xfrm>
            <a:off x="2743200" y="6172200"/>
            <a:ext cx="12954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9" name="Straight Connector 18"/>
          <p:cNvCxnSpPr/>
          <p:nvPr/>
        </p:nvCxnSpPr>
        <p:spPr bwMode="auto">
          <a:xfrm flipV="1">
            <a:off x="4038600" y="4343400"/>
            <a:ext cx="990600" cy="1828800"/>
          </a:xfrm>
          <a:prstGeom prst="line">
            <a:avLst/>
          </a:prstGeom>
          <a:solidFill>
            <a:schemeClr val="accent1"/>
          </a:solidFill>
          <a:ln w="25400" cap="flat" cmpd="sng" algn="ctr">
            <a:solidFill>
              <a:srgbClr val="FF0000"/>
            </a:solidFill>
            <a:prstDash val="solid"/>
            <a:round/>
            <a:headEnd type="none" w="med" len="med"/>
            <a:tailEnd type="triangle" w="lg" len="med"/>
          </a:ln>
          <a:effectLst/>
        </p:spPr>
      </p:cxnSp>
      <p:sp>
        <p:nvSpPr>
          <p:cNvPr id="30" name="TextBox 29"/>
          <p:cNvSpPr txBox="1"/>
          <p:nvPr/>
        </p:nvSpPr>
        <p:spPr>
          <a:xfrm>
            <a:off x="3429000" y="3429000"/>
            <a:ext cx="914400" cy="553998"/>
          </a:xfrm>
          <a:prstGeom prst="rect">
            <a:avLst/>
          </a:prstGeom>
          <a:noFill/>
        </p:spPr>
        <p:txBody>
          <a:bodyPr wrap="square" rtlCol="0">
            <a:spAutoFit/>
          </a:bodyPr>
          <a:lstStyle/>
          <a:p>
            <a:pPr algn="ctr"/>
            <a:r>
              <a:rPr lang="en-US" sz="1000"/>
              <a:t>FIN bit, </a:t>
            </a:r>
          </a:p>
          <a:p>
            <a:pPr algn="ctr"/>
            <a:r>
              <a:rPr lang="en-US" sz="1000"/>
              <a:t>RSV bits, Op-Code</a:t>
            </a:r>
          </a:p>
        </p:txBody>
      </p:sp>
      <p:sp>
        <p:nvSpPr>
          <p:cNvPr id="32" name="TextBox 31"/>
          <p:cNvSpPr txBox="1"/>
          <p:nvPr/>
        </p:nvSpPr>
        <p:spPr>
          <a:xfrm>
            <a:off x="5257800" y="3581400"/>
            <a:ext cx="914400" cy="246221"/>
          </a:xfrm>
          <a:prstGeom prst="rect">
            <a:avLst/>
          </a:prstGeom>
          <a:noFill/>
        </p:spPr>
        <p:txBody>
          <a:bodyPr wrap="square" rtlCol="0">
            <a:spAutoFit/>
          </a:bodyPr>
          <a:lstStyle/>
          <a:p>
            <a:pPr algn="ctr"/>
            <a:r>
              <a:rPr lang="en-US" sz="1000"/>
              <a:t>mask</a:t>
            </a:r>
          </a:p>
        </p:txBody>
      </p:sp>
      <p:sp>
        <p:nvSpPr>
          <p:cNvPr id="33" name="TextBox 32"/>
          <p:cNvSpPr txBox="1"/>
          <p:nvPr/>
        </p:nvSpPr>
        <p:spPr>
          <a:xfrm>
            <a:off x="7239000" y="3581400"/>
            <a:ext cx="914400" cy="246221"/>
          </a:xfrm>
          <a:prstGeom prst="rect">
            <a:avLst/>
          </a:prstGeom>
          <a:noFill/>
        </p:spPr>
        <p:txBody>
          <a:bodyPr wrap="square" rtlCol="0">
            <a:spAutoFit/>
          </a:bodyPr>
          <a:lstStyle/>
          <a:p>
            <a:pPr algn="ctr"/>
            <a:r>
              <a:rPr lang="en-US" sz="1000"/>
              <a:t>payload</a:t>
            </a:r>
          </a:p>
        </p:txBody>
      </p:sp>
      <p:sp>
        <p:nvSpPr>
          <p:cNvPr id="34" name="TextBox 33"/>
          <p:cNvSpPr txBox="1"/>
          <p:nvPr/>
        </p:nvSpPr>
        <p:spPr>
          <a:xfrm>
            <a:off x="4038600" y="3429000"/>
            <a:ext cx="914400" cy="553998"/>
          </a:xfrm>
          <a:prstGeom prst="rect">
            <a:avLst/>
          </a:prstGeom>
          <a:noFill/>
        </p:spPr>
        <p:txBody>
          <a:bodyPr wrap="square" rtlCol="0">
            <a:spAutoFit/>
          </a:bodyPr>
          <a:lstStyle/>
          <a:p>
            <a:pPr algn="ctr"/>
            <a:r>
              <a:rPr lang="en-US" sz="1000"/>
              <a:t>MASK bit, payload</a:t>
            </a:r>
          </a:p>
          <a:p>
            <a:pPr algn="ctr"/>
            <a:r>
              <a:rPr lang="en-US" sz="1000"/>
              <a:t>length</a:t>
            </a:r>
          </a:p>
        </p:txBody>
      </p:sp>
      <p:cxnSp>
        <p:nvCxnSpPr>
          <p:cNvPr id="35" name="Straight Connector 34"/>
          <p:cNvCxnSpPr/>
          <p:nvPr/>
        </p:nvCxnSpPr>
        <p:spPr bwMode="auto">
          <a:xfrm>
            <a:off x="4876800" y="3810000"/>
            <a:ext cx="16002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6705600" y="3810000"/>
            <a:ext cx="2057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4539954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a:xfrm>
            <a:off x="306388" y="76200"/>
            <a:ext cx="7847012" cy="609600"/>
          </a:xfrm>
        </p:spPr>
        <p:txBody>
          <a:bodyPr/>
          <a:lstStyle/>
          <a:p>
            <a:r>
              <a:rPr lang="en-US" dirty="0" smtClean="0"/>
              <a:t>WebSocket Frames</a:t>
            </a:r>
          </a:p>
        </p:txBody>
      </p:sp>
      <p:sp>
        <p:nvSpPr>
          <p:cNvPr id="9" name="Content Placeholder 2"/>
          <p:cNvSpPr txBox="1">
            <a:spLocks/>
          </p:cNvSpPr>
          <p:nvPr/>
        </p:nvSpPr>
        <p:spPr bwMode="auto">
          <a:xfrm>
            <a:off x="228600" y="762000"/>
            <a:ext cx="8534400" cy="5334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l" rtl="0" eaLnBrk="1" fontAlgn="base" hangingPunct="1">
              <a:spcBef>
                <a:spcPct val="20000"/>
              </a:spcBef>
              <a:spcAft>
                <a:spcPct val="0"/>
              </a:spcAft>
              <a:buClr>
                <a:schemeClr val="accent6"/>
              </a:buClr>
              <a:buFont typeface="Arial"/>
              <a:buChar char="•"/>
              <a:defRPr sz="2800">
                <a:solidFill>
                  <a:srgbClr val="313031"/>
                </a:solidFill>
                <a:latin typeface="+mn-lt"/>
                <a:ea typeface="ＭＳ Ｐゴシック" pitchFamily="32" charset="-128"/>
                <a:cs typeface="MS PGothic" pitchFamily="34" charset="-128"/>
              </a:defRPr>
            </a:lvl1pPr>
            <a:lvl2pPr marL="800100" indent="-342900" algn="l" rtl="0" eaLnBrk="1" fontAlgn="base" hangingPunct="1">
              <a:spcBef>
                <a:spcPct val="20000"/>
              </a:spcBef>
              <a:spcAft>
                <a:spcPct val="0"/>
              </a:spcAft>
              <a:buClr>
                <a:schemeClr val="accent6"/>
              </a:buClr>
              <a:buFont typeface="Arial"/>
              <a:buChar char="•"/>
              <a:defRPr sz="2400">
                <a:solidFill>
                  <a:srgbClr val="313031"/>
                </a:solidFill>
                <a:latin typeface="+mn-lt"/>
                <a:ea typeface="ＭＳ Ｐゴシック" pitchFamily="32" charset="-128"/>
                <a:cs typeface="MS PGothic" pitchFamily="34" charset="-128"/>
              </a:defRPr>
            </a:lvl2pPr>
            <a:lvl3pPr marL="1257300" indent="-342900" algn="l" rtl="0" eaLnBrk="1" fontAlgn="base" hangingPunct="1">
              <a:spcBef>
                <a:spcPct val="20000"/>
              </a:spcBef>
              <a:spcAft>
                <a:spcPct val="0"/>
              </a:spcAft>
              <a:buClr>
                <a:schemeClr val="accent6"/>
              </a:buClr>
              <a:buFont typeface="Arial"/>
              <a:buChar char="•"/>
              <a:defRPr sz="2000">
                <a:solidFill>
                  <a:srgbClr val="313031"/>
                </a:solidFill>
                <a:latin typeface="+mn-lt"/>
                <a:ea typeface="ＭＳ Ｐゴシック" pitchFamily="32" charset="-128"/>
                <a:cs typeface="MS PGothic" pitchFamily="34" charset="-128"/>
              </a:defRPr>
            </a:lvl3pPr>
            <a:lvl4pPr marL="1657350" indent="-285750" algn="l" rtl="0" eaLnBrk="1" fontAlgn="base" hangingPunct="1">
              <a:spcBef>
                <a:spcPct val="20000"/>
              </a:spcBef>
              <a:spcAft>
                <a:spcPct val="0"/>
              </a:spcAft>
              <a:buClr>
                <a:schemeClr val="accent6"/>
              </a:buClr>
              <a:buFont typeface="Arial"/>
              <a:buChar char="•"/>
              <a:defRPr>
                <a:solidFill>
                  <a:srgbClr val="313031"/>
                </a:solidFill>
                <a:latin typeface="+mn-lt"/>
                <a:ea typeface="ＭＳ Ｐゴシック" pitchFamily="32" charset="-128"/>
                <a:cs typeface="MS PGothic" pitchFamily="34" charset="-128"/>
              </a:defRPr>
            </a:lvl4pPr>
            <a:lvl5pPr marL="2057400" indent="-228600" algn="l" rtl="0" eaLnBrk="1" fontAlgn="base" hangingPunct="1">
              <a:spcBef>
                <a:spcPct val="20000"/>
              </a:spcBef>
              <a:spcAft>
                <a:spcPct val="0"/>
              </a:spcAft>
              <a:buClr>
                <a:schemeClr val="accent6"/>
              </a:buClr>
              <a:buFont typeface="Arial"/>
              <a:buChar char="•"/>
              <a:defRPr sz="1600">
                <a:solidFill>
                  <a:srgbClr val="313031"/>
                </a:solidFill>
                <a:latin typeface="+mn-lt"/>
                <a:ea typeface="ＭＳ Ｐゴシック" pitchFamily="32" charset="-128"/>
                <a:cs typeface="MS PGothic" pitchFamily="34" charset="-128"/>
              </a:defRPr>
            </a:lvl5pPr>
            <a:lvl6pPr marL="2514600" indent="-228600" algn="l" rtl="0" eaLnBrk="1" fontAlgn="base" hangingPunct="1">
              <a:spcBef>
                <a:spcPct val="20000"/>
              </a:spcBef>
              <a:spcAft>
                <a:spcPct val="0"/>
              </a:spcAft>
              <a:buChar char="»"/>
              <a:defRPr sz="1600">
                <a:solidFill>
                  <a:srgbClr val="313031"/>
                </a:solidFill>
                <a:latin typeface="+mn-lt"/>
                <a:ea typeface="+mn-ea"/>
                <a:cs typeface="+mn-cs"/>
              </a:defRPr>
            </a:lvl6pPr>
            <a:lvl7pPr marL="2971800" indent="-228600" algn="l" rtl="0" eaLnBrk="1" fontAlgn="base" hangingPunct="1">
              <a:spcBef>
                <a:spcPct val="20000"/>
              </a:spcBef>
              <a:spcAft>
                <a:spcPct val="0"/>
              </a:spcAft>
              <a:buChar char="»"/>
              <a:defRPr sz="1600">
                <a:solidFill>
                  <a:srgbClr val="313031"/>
                </a:solidFill>
                <a:latin typeface="+mn-lt"/>
                <a:ea typeface="+mn-ea"/>
                <a:cs typeface="+mn-cs"/>
              </a:defRPr>
            </a:lvl7pPr>
            <a:lvl8pPr marL="3429000" indent="-228600" algn="l" rtl="0" eaLnBrk="1" fontAlgn="base" hangingPunct="1">
              <a:spcBef>
                <a:spcPct val="20000"/>
              </a:spcBef>
              <a:spcAft>
                <a:spcPct val="0"/>
              </a:spcAft>
              <a:buChar char="»"/>
              <a:defRPr sz="1600">
                <a:solidFill>
                  <a:srgbClr val="313031"/>
                </a:solidFill>
                <a:latin typeface="+mn-lt"/>
                <a:ea typeface="+mn-ea"/>
                <a:cs typeface="+mn-cs"/>
              </a:defRPr>
            </a:lvl8pPr>
            <a:lvl9pPr marL="3886200" indent="-228600" algn="l" rtl="0" eaLnBrk="1" fontAlgn="base" hangingPunct="1">
              <a:spcBef>
                <a:spcPct val="20000"/>
              </a:spcBef>
              <a:spcAft>
                <a:spcPct val="0"/>
              </a:spcAft>
              <a:buChar char="»"/>
              <a:defRPr sz="1600">
                <a:solidFill>
                  <a:srgbClr val="313031"/>
                </a:solidFill>
                <a:latin typeface="+mn-lt"/>
                <a:ea typeface="+mn-ea"/>
                <a:cs typeface="+mn-cs"/>
              </a:defRPr>
            </a:lvl9pPr>
          </a:lstStyle>
          <a:p>
            <a:pPr marL="0" indent="0">
              <a:buFont typeface="Arial"/>
              <a:buNone/>
            </a:pPr>
            <a:r>
              <a:rPr lang="en-US" sz="2000" dirty="0"/>
              <a:t>Wireshark Trace of WebSocket Basics Lab Message (Server to Client)</a:t>
            </a:r>
            <a:endParaRPr lang="en-US" sz="2000" dirty="0" smtClean="0"/>
          </a:p>
        </p:txBody>
      </p:sp>
      <p:pic>
        <p:nvPicPr>
          <p:cNvPr id="3" name="Picture 2"/>
          <p:cNvPicPr>
            <a:picLocks noChangeAspect="1"/>
          </p:cNvPicPr>
          <p:nvPr/>
        </p:nvPicPr>
        <p:blipFill>
          <a:blip r:embed="rId3"/>
          <a:stretch>
            <a:fillRect/>
          </a:stretch>
        </p:blipFill>
        <p:spPr>
          <a:xfrm>
            <a:off x="533400" y="1216152"/>
            <a:ext cx="7920863" cy="5210937"/>
          </a:xfrm>
          <a:prstGeom prst="rect">
            <a:avLst/>
          </a:prstGeom>
        </p:spPr>
      </p:pic>
      <p:sp>
        <p:nvSpPr>
          <p:cNvPr id="11" name="TextBox 10"/>
          <p:cNvSpPr txBox="1"/>
          <p:nvPr/>
        </p:nvSpPr>
        <p:spPr>
          <a:xfrm>
            <a:off x="5257800" y="4038600"/>
            <a:ext cx="3262932" cy="707886"/>
          </a:xfrm>
          <a:prstGeom prst="rect">
            <a:avLst/>
          </a:prstGeom>
          <a:solidFill>
            <a:schemeClr val="accent2">
              <a:lumMod val="40000"/>
              <a:lumOff val="60000"/>
            </a:schemeClr>
          </a:solidFill>
        </p:spPr>
        <p:txBody>
          <a:bodyPr wrap="none" rtlCol="0">
            <a:spAutoFit/>
          </a:bodyPr>
          <a:lstStyle/>
          <a:p>
            <a:r>
              <a:rPr lang="en-US" sz="2000">
                <a:latin typeface="Courier"/>
                <a:cs typeface="Courier"/>
              </a:rPr>
              <a:t>81 05 48 65 6C 6C 6F</a:t>
            </a:r>
          </a:p>
          <a:p>
            <a:r>
              <a:rPr lang="en-US" sz="2000">
                <a:latin typeface="Courier"/>
                <a:cs typeface="Courier"/>
              </a:rPr>
              <a:t>       H  e  l  l  o</a:t>
            </a:r>
          </a:p>
        </p:txBody>
      </p:sp>
      <p:sp>
        <p:nvSpPr>
          <p:cNvPr id="12" name="TextBox 11"/>
          <p:cNvSpPr txBox="1"/>
          <p:nvPr/>
        </p:nvSpPr>
        <p:spPr>
          <a:xfrm>
            <a:off x="4953000" y="3560802"/>
            <a:ext cx="914400" cy="553998"/>
          </a:xfrm>
          <a:prstGeom prst="rect">
            <a:avLst/>
          </a:prstGeom>
          <a:noFill/>
        </p:spPr>
        <p:txBody>
          <a:bodyPr wrap="square" rtlCol="0">
            <a:spAutoFit/>
          </a:bodyPr>
          <a:lstStyle/>
          <a:p>
            <a:pPr algn="ctr"/>
            <a:r>
              <a:rPr lang="en-US" sz="1000"/>
              <a:t>FIN bit, </a:t>
            </a:r>
          </a:p>
          <a:p>
            <a:pPr algn="ctr"/>
            <a:r>
              <a:rPr lang="en-US" sz="1000"/>
              <a:t>RSV bits, Op-Code</a:t>
            </a:r>
          </a:p>
        </p:txBody>
      </p:sp>
      <p:sp>
        <p:nvSpPr>
          <p:cNvPr id="13" name="TextBox 12"/>
          <p:cNvSpPr txBox="1"/>
          <p:nvPr/>
        </p:nvSpPr>
        <p:spPr>
          <a:xfrm>
            <a:off x="6934200" y="3733800"/>
            <a:ext cx="914400" cy="246221"/>
          </a:xfrm>
          <a:prstGeom prst="rect">
            <a:avLst/>
          </a:prstGeom>
          <a:noFill/>
        </p:spPr>
        <p:txBody>
          <a:bodyPr wrap="square" rtlCol="0">
            <a:spAutoFit/>
          </a:bodyPr>
          <a:lstStyle/>
          <a:p>
            <a:pPr algn="ctr"/>
            <a:r>
              <a:rPr lang="en-US" sz="1000"/>
              <a:t>payload</a:t>
            </a:r>
          </a:p>
        </p:txBody>
      </p:sp>
      <p:sp>
        <p:nvSpPr>
          <p:cNvPr id="14" name="TextBox 13"/>
          <p:cNvSpPr txBox="1"/>
          <p:nvPr/>
        </p:nvSpPr>
        <p:spPr>
          <a:xfrm>
            <a:off x="5562600" y="3560802"/>
            <a:ext cx="914400" cy="553998"/>
          </a:xfrm>
          <a:prstGeom prst="rect">
            <a:avLst/>
          </a:prstGeom>
          <a:noFill/>
        </p:spPr>
        <p:txBody>
          <a:bodyPr wrap="square" rtlCol="0">
            <a:spAutoFit/>
          </a:bodyPr>
          <a:lstStyle/>
          <a:p>
            <a:pPr algn="ctr"/>
            <a:r>
              <a:rPr lang="en-US" sz="1000"/>
              <a:t>MASK bit, payload</a:t>
            </a:r>
          </a:p>
          <a:p>
            <a:pPr algn="ctr"/>
            <a:r>
              <a:rPr lang="en-US" sz="1000"/>
              <a:t>length</a:t>
            </a:r>
          </a:p>
        </p:txBody>
      </p:sp>
      <p:cxnSp>
        <p:nvCxnSpPr>
          <p:cNvPr id="15" name="Straight Connector 14"/>
          <p:cNvCxnSpPr/>
          <p:nvPr/>
        </p:nvCxnSpPr>
        <p:spPr bwMode="auto">
          <a:xfrm>
            <a:off x="6400800" y="3962400"/>
            <a:ext cx="2057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143000" y="5867400"/>
            <a:ext cx="9906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7" name="Straight Connector 16"/>
          <p:cNvCxnSpPr/>
          <p:nvPr/>
        </p:nvCxnSpPr>
        <p:spPr bwMode="auto">
          <a:xfrm>
            <a:off x="1981200" y="5867400"/>
            <a:ext cx="228600" cy="3048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8" name="Straight Connector 17"/>
          <p:cNvCxnSpPr/>
          <p:nvPr/>
        </p:nvCxnSpPr>
        <p:spPr bwMode="auto">
          <a:xfrm>
            <a:off x="2209800" y="6172200"/>
            <a:ext cx="18288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9" name="Straight Connector 18"/>
          <p:cNvCxnSpPr/>
          <p:nvPr/>
        </p:nvCxnSpPr>
        <p:spPr bwMode="auto">
          <a:xfrm flipV="1">
            <a:off x="4038600" y="4343400"/>
            <a:ext cx="1143000" cy="1828800"/>
          </a:xfrm>
          <a:prstGeom prst="line">
            <a:avLst/>
          </a:prstGeom>
          <a:solidFill>
            <a:schemeClr val="accent1"/>
          </a:solidFill>
          <a:ln w="25400" cap="flat" cmpd="sng" algn="ctr">
            <a:solidFill>
              <a:srgbClr val="FF0000"/>
            </a:solidFill>
            <a:prstDash val="solid"/>
            <a:round/>
            <a:headEnd type="none" w="med" len="med"/>
            <a:tailEnd type="triangle" w="lg" len="med"/>
          </a:ln>
          <a:effectLst/>
        </p:spPr>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1452907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382000" cy="609600"/>
          </a:xfrm>
        </p:spPr>
        <p:txBody>
          <a:bodyPr/>
          <a:lstStyle/>
          <a:p>
            <a:r>
              <a:rPr lang="en-US" dirty="0" err="1" smtClean="0"/>
              <a:t>WebSocket</a:t>
            </a:r>
            <a:r>
              <a:rPr lang="en-US" dirty="0" smtClean="0"/>
              <a:t> Efficiency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147987619"/>
              </p:ext>
            </p:extLst>
          </p:nvPr>
        </p:nvGraphicFramePr>
        <p:xfrm>
          <a:off x="228600" y="1219200"/>
          <a:ext cx="8610600" cy="4785359"/>
        </p:xfrm>
        <a:graphic>
          <a:graphicData uri="http://schemas.openxmlformats.org/drawingml/2006/table">
            <a:tbl>
              <a:tblPr firstRow="1" bandRow="1">
                <a:tableStyleId>{93296810-A885-4BE3-A3E7-6D5BEEA58F35}</a:tableStyleId>
              </a:tblPr>
              <a:tblGrid>
                <a:gridCol w="2438400"/>
                <a:gridCol w="2895600"/>
                <a:gridCol w="3276600"/>
              </a:tblGrid>
              <a:tr h="419178">
                <a:tc>
                  <a:txBody>
                    <a:bodyPr/>
                    <a:lstStyle/>
                    <a:p>
                      <a:endParaRPr lang="en-US" sz="3200" dirty="0"/>
                    </a:p>
                  </a:txBody>
                  <a:tcPr/>
                </a:tc>
                <a:tc>
                  <a:txBody>
                    <a:bodyPr/>
                    <a:lstStyle/>
                    <a:p>
                      <a:r>
                        <a:rPr lang="en-US" sz="3200" dirty="0" smtClean="0"/>
                        <a:t>HTTP</a:t>
                      </a:r>
                      <a:endParaRPr lang="en-US" sz="3200" dirty="0"/>
                    </a:p>
                  </a:txBody>
                  <a:tcPr/>
                </a:tc>
                <a:tc>
                  <a:txBody>
                    <a:bodyPr/>
                    <a:lstStyle/>
                    <a:p>
                      <a:r>
                        <a:rPr lang="en-US" sz="3200" dirty="0" err="1" smtClean="0"/>
                        <a:t>WebSocket</a:t>
                      </a:r>
                      <a:endParaRPr lang="en-US" sz="3200" dirty="0"/>
                    </a:p>
                  </a:txBody>
                  <a:tcPr/>
                </a:tc>
              </a:tr>
              <a:tr h="419178">
                <a:tc>
                  <a:txBody>
                    <a:bodyPr/>
                    <a:lstStyle/>
                    <a:p>
                      <a:r>
                        <a:rPr lang="en-US" sz="2800" dirty="0" smtClean="0"/>
                        <a:t>Overhead</a:t>
                      </a:r>
                      <a:endParaRPr lang="en-US" sz="2800" dirty="0"/>
                    </a:p>
                  </a:txBody>
                  <a:tcPr/>
                </a:tc>
                <a:tc>
                  <a:txBody>
                    <a:bodyPr/>
                    <a:lstStyle/>
                    <a:p>
                      <a:r>
                        <a:rPr lang="en-US" sz="2800" dirty="0" smtClean="0"/>
                        <a:t>100s of bytes</a:t>
                      </a:r>
                      <a:endParaRPr lang="en-US" sz="2800" dirty="0"/>
                    </a:p>
                  </a:txBody>
                  <a:tcPr/>
                </a:tc>
                <a:tc>
                  <a:txBody>
                    <a:bodyPr/>
                    <a:lstStyle/>
                    <a:p>
                      <a:r>
                        <a:rPr lang="en-US" sz="2800" dirty="0" smtClean="0"/>
                        <a:t>2-6 bytes (typical)</a:t>
                      </a:r>
                      <a:endParaRPr lang="en-US" sz="2800" dirty="0"/>
                    </a:p>
                  </a:txBody>
                  <a:tcPr/>
                </a:tc>
              </a:tr>
              <a:tr h="723512">
                <a:tc>
                  <a:txBody>
                    <a:bodyPr/>
                    <a:lstStyle/>
                    <a:p>
                      <a:r>
                        <a:rPr lang="en-US" sz="2800" dirty="0" smtClean="0"/>
                        <a:t>Latency</a:t>
                      </a:r>
                      <a:endParaRPr lang="en-US" sz="2800" dirty="0"/>
                    </a:p>
                  </a:txBody>
                  <a:tcPr/>
                </a:tc>
                <a:tc>
                  <a:txBody>
                    <a:bodyPr/>
                    <a:lstStyle/>
                    <a:p>
                      <a:r>
                        <a:rPr lang="en-US" sz="2800" dirty="0" smtClean="0"/>
                        <a:t>New connection each time</a:t>
                      </a:r>
                      <a:endParaRPr lang="en-US" sz="2800" dirty="0"/>
                    </a:p>
                  </a:txBody>
                  <a:tcPr/>
                </a:tc>
                <a:tc>
                  <a:txBody>
                    <a:bodyPr/>
                    <a:lstStyle/>
                    <a:p>
                      <a:r>
                        <a:rPr lang="en-US" sz="2800" dirty="0" smtClean="0"/>
                        <a:t>None:</a:t>
                      </a:r>
                      <a:r>
                        <a:rPr lang="en-US" sz="2800" baseline="0" dirty="0" smtClean="0"/>
                        <a:t> Use existing connection</a:t>
                      </a:r>
                      <a:endParaRPr lang="en-US" sz="2800" dirty="0"/>
                    </a:p>
                  </a:txBody>
                  <a:tcPr/>
                </a:tc>
              </a:tr>
              <a:tr h="723512">
                <a:tc>
                  <a:txBody>
                    <a:bodyPr/>
                    <a:lstStyle/>
                    <a:p>
                      <a:r>
                        <a:rPr lang="en-US" sz="2800" dirty="0" smtClean="0"/>
                        <a:t>Latency (polling)</a:t>
                      </a:r>
                      <a:endParaRPr lang="en-US" sz="2800" dirty="0"/>
                    </a:p>
                  </a:txBody>
                  <a:tcPr/>
                </a:tc>
                <a:tc>
                  <a:txBody>
                    <a:bodyPr/>
                    <a:lstStyle/>
                    <a:p>
                      <a:r>
                        <a:rPr lang="en-US" sz="2800" dirty="0" smtClean="0"/>
                        <a:t>Wait for next interval</a:t>
                      </a:r>
                      <a:endParaRPr lang="en-US" sz="2800" dirty="0"/>
                    </a:p>
                  </a:txBody>
                  <a:tcPr/>
                </a:tc>
                <a:tc>
                  <a:txBody>
                    <a:bodyPr/>
                    <a:lstStyle/>
                    <a:p>
                      <a:r>
                        <a:rPr lang="en-US" sz="2800" dirty="0" smtClean="0"/>
                        <a:t>No waiting</a:t>
                      </a:r>
                      <a:endParaRPr lang="en-US" sz="2800" dirty="0"/>
                    </a:p>
                  </a:txBody>
                  <a:tcPr/>
                </a:tc>
              </a:tr>
              <a:tr h="723512">
                <a:tc>
                  <a:txBody>
                    <a:bodyPr/>
                    <a:lstStyle/>
                    <a:p>
                      <a:r>
                        <a:rPr lang="en-US" sz="2800" dirty="0" smtClean="0"/>
                        <a:t>Latency</a:t>
                      </a:r>
                      <a:br>
                        <a:rPr lang="en-US" sz="2800" dirty="0" smtClean="0"/>
                      </a:br>
                      <a:r>
                        <a:rPr lang="en-US" sz="2800" dirty="0" smtClean="0"/>
                        <a:t>(long polling)</a:t>
                      </a:r>
                      <a:endParaRPr lang="en-US" sz="2800" dirty="0"/>
                    </a:p>
                  </a:txBody>
                  <a:tcPr/>
                </a:tc>
                <a:tc>
                  <a:txBody>
                    <a:bodyPr/>
                    <a:lstStyle/>
                    <a:p>
                      <a:r>
                        <a:rPr lang="en-US" sz="2800" dirty="0" smtClean="0"/>
                        <a:t>None, if request sent earlier</a:t>
                      </a:r>
                      <a:r>
                        <a:rPr lang="en-US" sz="2800" baseline="0" dirty="0" smtClean="0"/>
                        <a:t/>
                      </a:r>
                      <a:br>
                        <a:rPr lang="en-US" sz="2800" baseline="0" dirty="0" smtClean="0"/>
                      </a:br>
                      <a:r>
                        <a:rPr lang="en-US" sz="2800" baseline="0" dirty="0" smtClean="0"/>
                        <a:t>+ </a:t>
                      </a:r>
                      <a:r>
                        <a:rPr lang="en-US" sz="2800" dirty="0" smtClean="0"/>
                        <a:t>time to set up next request</a:t>
                      </a:r>
                      <a:endParaRPr lang="en-US" sz="2800" dirty="0"/>
                    </a:p>
                  </a:txBody>
                  <a:tcPr/>
                </a:tc>
                <a:tc>
                  <a:txBody>
                    <a:bodyPr/>
                    <a:lstStyle/>
                    <a:p>
                      <a:r>
                        <a:rPr lang="en-US" sz="2800" dirty="0" smtClean="0"/>
                        <a:t>No waiting</a:t>
                      </a:r>
                      <a:endParaRPr lang="en-US" sz="2800" dirty="0"/>
                    </a:p>
                  </a:txBody>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29647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7" name="Title 3"/>
          <p:cNvSpPr>
            <a:spLocks noGrp="1"/>
          </p:cNvSpPr>
          <p:nvPr>
            <p:ph type="title"/>
          </p:nvPr>
        </p:nvSpPr>
        <p:spPr/>
        <p:txBody>
          <a:bodyPr/>
          <a:lstStyle/>
          <a:p>
            <a:r>
              <a:rPr lang="en-US" dirty="0" smtClean="0"/>
              <a:t>WebSocket Framing Analysis</a:t>
            </a:r>
          </a:p>
        </p:txBody>
      </p:sp>
      <p:sp>
        <p:nvSpPr>
          <p:cNvPr id="9" name="Rounded Rectangle 8"/>
          <p:cNvSpPr/>
          <p:nvPr/>
        </p:nvSpPr>
        <p:spPr>
          <a:xfrm>
            <a:off x="365125" y="1460500"/>
            <a:ext cx="8413750" cy="4330700"/>
          </a:xfrm>
          <a:prstGeom prst="roundRect">
            <a:avLst>
              <a:gd name="adj" fmla="val 3452"/>
            </a:avLst>
          </a:prstGeom>
          <a:solidFill>
            <a:schemeClr val="bg1">
              <a:alpha val="30000"/>
            </a:schemeClr>
          </a:solidFill>
          <a:ln w="25400" cap="flat" cmpd="sng" algn="ctr">
            <a:solidFill>
              <a:schemeClr val="bg1">
                <a:alpha val="40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a:p>
            <a:pPr algn="ctr">
              <a:spcAft>
                <a:spcPts val="600"/>
              </a:spcAft>
            </a:pPr>
            <a:endParaRPr lang="en-US" sz="1800" b="1">
              <a:solidFill>
                <a:schemeClr val="bg1"/>
              </a:solidFill>
              <a:effectLst>
                <a:outerShdw blurRad="38100" dist="38100" dir="2700000" algn="tl">
                  <a:srgbClr val="C0C0C0"/>
                </a:outerShdw>
              </a:effectLst>
              <a:latin typeface="Georgia" pitchFamily="32" charset="0"/>
            </a:endParaRPr>
          </a:p>
        </p:txBody>
      </p:sp>
      <p:sp>
        <p:nvSpPr>
          <p:cNvPr id="8" name="Rounded Rectangle 7"/>
          <p:cNvSpPr/>
          <p:nvPr/>
        </p:nvSpPr>
        <p:spPr>
          <a:xfrm>
            <a:off x="2362200" y="5105400"/>
            <a:ext cx="4648200" cy="5334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a:p>
            <a:r>
              <a:rPr lang="en-US" sz="1400" b="1" dirty="0" smtClean="0">
                <a:solidFill>
                  <a:schemeClr val="tx1"/>
                </a:solidFill>
                <a:latin typeface="Courier New" pitchFamily="49" charset="0"/>
                <a:cs typeface="Courier New" pitchFamily="49" charset="0"/>
              </a:rPr>
              <a:t>* 2,000 bytes = 16,000 bits (~0.015 Mbps)</a:t>
            </a:r>
          </a:p>
          <a:p>
            <a:endParaRPr lang="en-US" sz="1400" b="1" dirty="0" smtClean="0">
              <a:solidFill>
                <a:schemeClr val="tx1"/>
              </a:solidFill>
              <a:latin typeface="Courier New" pitchFamily="49" charset="0"/>
              <a:cs typeface="Courier New" pitchFamily="49" charset="0"/>
            </a:endParaRPr>
          </a:p>
          <a:p>
            <a:endParaRPr lang="en-US" sz="1400" b="1" dirty="0" smtClean="0">
              <a:solidFill>
                <a:schemeClr val="tx1"/>
              </a:solidFill>
              <a:latin typeface="Courier New" pitchFamily="49" charset="0"/>
              <a:cs typeface="Courier New" pitchFamily="49"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4289350572"/>
              </p:ext>
            </p:extLst>
          </p:nvPr>
        </p:nvGraphicFramePr>
        <p:xfrm>
          <a:off x="1371600" y="1905000"/>
          <a:ext cx="6400800" cy="2635796"/>
        </p:xfrm>
        <a:graphic>
          <a:graphicData uri="http://schemas.openxmlformats.org/drawingml/2006/table">
            <a:tbl>
              <a:tblPr/>
              <a:tblGrid>
                <a:gridCol w="2133600"/>
                <a:gridCol w="2133600"/>
                <a:gridCol w="2133600"/>
              </a:tblGrid>
              <a:tr h="6589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Client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Overhead Bytes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Arial" charset="0"/>
                          <a:ea typeface="ＭＳ Ｐゴシック" pitchFamily="32" charset="-128"/>
                        </a:rPr>
                        <a:t>Overhead Mbps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gradFill rotWithShape="1">
                      <a:gsLst>
                        <a:gs pos="0">
                          <a:srgbClr val="FFA366"/>
                        </a:gs>
                        <a:gs pos="100000">
                          <a:srgbClr val="F47D31"/>
                        </a:gs>
                      </a:gsLst>
                      <a:lin ang="5400000"/>
                    </a:gradFill>
                  </a:tcPr>
                </a:tc>
              </a:tr>
              <a:tr h="6589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2,000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~0.015*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E0CC">
                            <a:alpha val="79999"/>
                          </a:srgbClr>
                        </a:gs>
                        <a:gs pos="100000">
                          <a:srgbClr val="FFC299">
                            <a:alpha val="79999"/>
                          </a:srgbClr>
                        </a:gs>
                      </a:gsLst>
                      <a:lin ang="5400000"/>
                    </a:gradFill>
                  </a:tcPr>
                </a:tc>
              </a:tr>
              <a:tr h="6589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20,000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~0.153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r h="6589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100,000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200,000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ea typeface="ＭＳ Ｐゴシック" pitchFamily="32" charset="-128"/>
                        </a:rPr>
                        <a:t>~1.526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1">
                      <a:gsLst>
                        <a:gs pos="0">
                          <a:srgbClr val="FFA366">
                            <a:alpha val="79999"/>
                          </a:srgbClr>
                        </a:gs>
                        <a:gs pos="100000">
                          <a:srgbClr val="FFC299">
                            <a:alpha val="79999"/>
                          </a:srgbClr>
                        </a:gs>
                      </a:gsLst>
                      <a:lin ang="5400000"/>
                    </a:gradFill>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4431701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6388" y="76200"/>
            <a:ext cx="7847012" cy="609600"/>
          </a:xfrm>
        </p:spPr>
        <p:txBody>
          <a:bodyPr/>
          <a:lstStyle/>
          <a:p>
            <a:r>
              <a:rPr lang="en-US" dirty="0" smtClean="0"/>
              <a:t>Polling vs. WebSocket</a:t>
            </a:r>
            <a:endParaRPr lang="en-US" dirty="0"/>
          </a:p>
        </p:txBody>
      </p:sp>
      <p:pic>
        <p:nvPicPr>
          <p:cNvPr id="5" name="Picture 4" descr="f-poll-compare-print.jpg"/>
          <p:cNvPicPr>
            <a:picLocks noChangeAspect="1"/>
          </p:cNvPicPr>
          <p:nvPr/>
        </p:nvPicPr>
        <p:blipFill>
          <a:blip r:embed="rId3" cstate="print"/>
          <a:stretch>
            <a:fillRect/>
          </a:stretch>
        </p:blipFill>
        <p:spPr>
          <a:xfrm>
            <a:off x="990600" y="1143000"/>
            <a:ext cx="7162800" cy="514577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3834862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i="1" dirty="0"/>
              <a:t>CollectdViewer</a:t>
            </a:r>
            <a:endParaRPr lang="en-US" dirty="0"/>
          </a:p>
        </p:txBody>
      </p:sp>
      <p:pic>
        <p:nvPicPr>
          <p:cNvPr id="3" name="Picture 2" descr="collectd_viewer_screenshot_with_labels (v2).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057400" y="1828800"/>
            <a:ext cx="4876800" cy="4354482"/>
          </a:xfrm>
          <a:prstGeom prst="rect">
            <a:avLst/>
          </a:prstGeom>
        </p:spPr>
      </p:pic>
      <p:sp>
        <p:nvSpPr>
          <p:cNvPr id="8" name="Content Placeholder 2"/>
          <p:cNvSpPr txBox="1">
            <a:spLocks/>
          </p:cNvSpPr>
          <p:nvPr/>
        </p:nvSpPr>
        <p:spPr bwMode="auto">
          <a:xfrm>
            <a:off x="304800" y="762000"/>
            <a:ext cx="7848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6"/>
              </a:buClr>
              <a:buFont typeface="Arial" pitchFamily="34" charset="0"/>
              <a:buChar char="•"/>
              <a:defRPr lang="en-US" sz="2800" dirty="0" smtClean="0">
                <a:solidFill>
                  <a:srgbClr val="313031"/>
                </a:solidFill>
                <a:latin typeface="+mn-lt"/>
                <a:ea typeface="+mn-ea"/>
                <a:cs typeface="+mn-cs"/>
              </a:defRPr>
            </a:lvl1pPr>
            <a:lvl2pPr marL="742950" indent="-285750" algn="l" rtl="0" eaLnBrk="1" fontAlgn="base" hangingPunct="1">
              <a:spcBef>
                <a:spcPct val="20000"/>
              </a:spcBef>
              <a:spcAft>
                <a:spcPct val="0"/>
              </a:spcAft>
              <a:buClr>
                <a:schemeClr val="accent6"/>
              </a:buClr>
              <a:buFont typeface="Courier New" pitchFamily="49" charset="0"/>
              <a:buChar char="o"/>
              <a:defRPr sz="2400">
                <a:solidFill>
                  <a:srgbClr val="313031"/>
                </a:solidFill>
                <a:latin typeface="+mn-lt"/>
                <a:ea typeface="+mn-ea"/>
                <a:cs typeface="+mn-cs"/>
              </a:defRPr>
            </a:lvl2pPr>
            <a:lvl3pPr marL="1143000" indent="-228600" algn="l" rtl="0" eaLnBrk="1" fontAlgn="base" hangingPunct="1">
              <a:spcBef>
                <a:spcPct val="20000"/>
              </a:spcBef>
              <a:spcAft>
                <a:spcPct val="0"/>
              </a:spcAft>
              <a:defRPr sz="2000">
                <a:solidFill>
                  <a:srgbClr val="313031"/>
                </a:solidFill>
                <a:latin typeface="+mn-lt"/>
                <a:ea typeface="+mn-ea"/>
                <a:cs typeface="+mn-cs"/>
              </a:defRPr>
            </a:lvl3pPr>
            <a:lvl4pPr marL="1600200" indent="-228600" algn="l" rtl="0" eaLnBrk="1" fontAlgn="base" hangingPunct="1">
              <a:spcBef>
                <a:spcPct val="20000"/>
              </a:spcBef>
              <a:spcAft>
                <a:spcPct val="0"/>
              </a:spcAft>
              <a:defRPr sz="1800">
                <a:solidFill>
                  <a:srgbClr val="313031"/>
                </a:solidFill>
                <a:latin typeface="+mn-lt"/>
                <a:ea typeface="+mn-ea"/>
                <a:cs typeface="+mn-cs"/>
              </a:defRPr>
            </a:lvl4pPr>
            <a:lvl5pPr marL="2057400" indent="-228600" algn="l" rtl="0" eaLnBrk="1" fontAlgn="base" hangingPunct="1">
              <a:spcBef>
                <a:spcPct val="20000"/>
              </a:spcBef>
              <a:spcAft>
                <a:spcPct val="0"/>
              </a:spcAft>
              <a:buChar char="»"/>
              <a:defRPr sz="1600">
                <a:solidFill>
                  <a:srgbClr val="313031"/>
                </a:solidFill>
                <a:latin typeface="+mn-lt"/>
                <a:ea typeface="+mn-ea"/>
                <a:cs typeface="+mn-cs"/>
              </a:defRPr>
            </a:lvl5pPr>
            <a:lvl6pPr marL="2514600" indent="-228600" algn="l" rtl="0" eaLnBrk="1" fontAlgn="base" hangingPunct="1">
              <a:spcBef>
                <a:spcPct val="20000"/>
              </a:spcBef>
              <a:spcAft>
                <a:spcPct val="0"/>
              </a:spcAft>
              <a:buChar char="»"/>
              <a:defRPr sz="1600">
                <a:solidFill>
                  <a:srgbClr val="313031"/>
                </a:solidFill>
                <a:latin typeface="+mn-lt"/>
                <a:ea typeface="+mn-ea"/>
                <a:cs typeface="+mn-cs"/>
              </a:defRPr>
            </a:lvl6pPr>
            <a:lvl7pPr marL="2971800" indent="-228600" algn="l" rtl="0" eaLnBrk="1" fontAlgn="base" hangingPunct="1">
              <a:spcBef>
                <a:spcPct val="20000"/>
              </a:spcBef>
              <a:spcAft>
                <a:spcPct val="0"/>
              </a:spcAft>
              <a:buChar char="»"/>
              <a:defRPr sz="1600">
                <a:solidFill>
                  <a:srgbClr val="313031"/>
                </a:solidFill>
                <a:latin typeface="+mn-lt"/>
                <a:ea typeface="+mn-ea"/>
                <a:cs typeface="+mn-cs"/>
              </a:defRPr>
            </a:lvl7pPr>
            <a:lvl8pPr marL="3429000" indent="-228600" algn="l" rtl="0" eaLnBrk="1" fontAlgn="base" hangingPunct="1">
              <a:spcBef>
                <a:spcPct val="20000"/>
              </a:spcBef>
              <a:spcAft>
                <a:spcPct val="0"/>
              </a:spcAft>
              <a:buChar char="»"/>
              <a:defRPr sz="1600">
                <a:solidFill>
                  <a:srgbClr val="313031"/>
                </a:solidFill>
                <a:latin typeface="+mn-lt"/>
                <a:ea typeface="+mn-ea"/>
                <a:cs typeface="+mn-cs"/>
              </a:defRPr>
            </a:lvl8pPr>
            <a:lvl9pPr marL="3886200" indent="-228600" algn="l" rtl="0" eaLnBrk="1" fontAlgn="base" hangingPunct="1">
              <a:spcBef>
                <a:spcPct val="20000"/>
              </a:spcBef>
              <a:spcAft>
                <a:spcPct val="0"/>
              </a:spcAft>
              <a:buChar char="»"/>
              <a:defRPr sz="1600">
                <a:solidFill>
                  <a:srgbClr val="313031"/>
                </a:solidFill>
                <a:latin typeface="+mn-lt"/>
                <a:ea typeface="+mn-ea"/>
                <a:cs typeface="+mn-cs"/>
              </a:defRPr>
            </a:lvl9pPr>
          </a:lstStyle>
          <a:p>
            <a:pPr marL="0" indent="0">
              <a:buFont typeface="Arial" pitchFamily="34" charset="0"/>
              <a:buNone/>
            </a:pPr>
            <a:r>
              <a:rPr lang="en-US" dirty="0"/>
              <a:t>Server Monitor System</a:t>
            </a:r>
            <a:endParaRPr lang="en-US" i="1" dirty="0" smtClean="0"/>
          </a:p>
          <a:p>
            <a:pPr marL="0" indent="0">
              <a:buNone/>
            </a:pPr>
            <a:r>
              <a:rPr lang="en-US" sz="1800" dirty="0">
                <a:hlinkClick r:id="rId4"/>
              </a:rPr>
              <a:t>http://bergmans.com/WebSocket/collectdViewer.html</a:t>
            </a:r>
            <a:endParaRPr lang="en-US" sz="1800" dirty="0"/>
          </a:p>
          <a:p>
            <a:pPr marL="0" indent="0">
              <a:buFont typeface="Arial" pitchFamily="34" charset="0"/>
              <a:buNone/>
            </a:pPr>
            <a:r>
              <a:rPr lang="en-US" dirty="0" smtClean="0"/>
              <a:t/>
            </a:r>
            <a:br>
              <a:rPr lang="en-US" dirty="0" smtClean="0"/>
            </a:b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317969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7847012" cy="609600"/>
          </a:xfrm>
        </p:spPr>
        <p:txBody>
          <a:bodyPr/>
          <a:lstStyle/>
          <a:p>
            <a:r>
              <a:rPr lang="en-US" dirty="0" smtClean="0"/>
              <a:t>Latency Reduction</a:t>
            </a:r>
            <a:endParaRPr lang="en-US" dirty="0"/>
          </a:p>
        </p:txBody>
      </p:sp>
      <p:pic>
        <p:nvPicPr>
          <p:cNvPr id="5" name="Picture 4" descr="f-latency-print.jpg"/>
          <p:cNvPicPr>
            <a:picLocks noChangeAspect="1"/>
          </p:cNvPicPr>
          <p:nvPr/>
        </p:nvPicPr>
        <p:blipFill>
          <a:blip r:embed="rId3" cstate="print"/>
          <a:stretch>
            <a:fillRect/>
          </a:stretch>
        </p:blipFill>
        <p:spPr>
          <a:xfrm>
            <a:off x="1160463" y="1143000"/>
            <a:ext cx="6764337" cy="508738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265976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a:t>
            </a:r>
            <a:r>
              <a:rPr lang="en-US" dirty="0" smtClean="0"/>
              <a:t> Benchmark</a:t>
            </a:r>
            <a:endParaRPr lang="en-US" dirty="0"/>
          </a:p>
        </p:txBody>
      </p:sp>
      <p:sp>
        <p:nvSpPr>
          <p:cNvPr id="8" name="Text Placeholder 7"/>
          <p:cNvSpPr>
            <a:spLocks noGrp="1"/>
          </p:cNvSpPr>
          <p:nvPr>
            <p:ph type="body" idx="1"/>
          </p:nvPr>
        </p:nvSpPr>
        <p:spPr/>
        <p:txBody>
          <a:bodyPr/>
          <a:lstStyle/>
          <a:p>
            <a:pPr algn="ctr"/>
            <a:r>
              <a:rPr lang="en-US" dirty="0" smtClean="0"/>
              <a:t>Using Comet</a:t>
            </a:r>
            <a:endParaRPr lang="en-US" dirty="0"/>
          </a:p>
        </p:txBody>
      </p:sp>
      <p:pic>
        <p:nvPicPr>
          <p:cNvPr id="6" name="Content Placeholder 5" descr="http.png"/>
          <p:cNvPicPr>
            <a:picLocks noGrp="1" noChangeAspect="1"/>
          </p:cNvPicPr>
          <p:nvPr>
            <p:ph sz="half" idx="2"/>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13701" b="-13701"/>
          <a:stretch>
            <a:fillRect/>
          </a:stretch>
        </p:blipFill>
        <p:spPr/>
      </p:pic>
      <p:sp>
        <p:nvSpPr>
          <p:cNvPr id="9" name="Text Placeholder 8"/>
          <p:cNvSpPr>
            <a:spLocks noGrp="1"/>
          </p:cNvSpPr>
          <p:nvPr>
            <p:ph type="body" sz="quarter" idx="3"/>
          </p:nvPr>
        </p:nvSpPr>
        <p:spPr/>
        <p:txBody>
          <a:bodyPr/>
          <a:lstStyle/>
          <a:p>
            <a:pPr algn="ctr"/>
            <a:r>
              <a:rPr lang="en-US" dirty="0" smtClean="0"/>
              <a:t>Using </a:t>
            </a:r>
            <a:r>
              <a:rPr lang="en-US" dirty="0" err="1" smtClean="0"/>
              <a:t>WebSocket</a:t>
            </a:r>
            <a:endParaRPr lang="en-US" dirty="0"/>
          </a:p>
        </p:txBody>
      </p:sp>
      <p:pic>
        <p:nvPicPr>
          <p:cNvPr id="11" name="Content Placeholder 10" descr="websocket-1024x784.png"/>
          <p:cNvPicPr>
            <a:picLocks noGrp="1" noChangeAspect="1"/>
          </p:cNvPicPr>
          <p:nvPr>
            <p:ph sz="quarter" idx="4"/>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13844" b="-13844"/>
          <a:stretch>
            <a:fillRect/>
          </a:stretch>
        </p:blipFill>
        <p:spPr/>
      </p:pic>
      <p:sp>
        <p:nvSpPr>
          <p:cNvPr id="12" name="Right Brace 11"/>
          <p:cNvSpPr/>
          <p:nvPr/>
        </p:nvSpPr>
        <p:spPr bwMode="auto">
          <a:xfrm>
            <a:off x="4078940" y="5258398"/>
            <a:ext cx="64435" cy="45719"/>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313031"/>
              </a:solidFill>
              <a:effectLst/>
              <a:latin typeface="Arial" pitchFamily="24" charset="0"/>
              <a:ea typeface="ＭＳ Ｐゴシック" pitchFamily="1" charset="-128"/>
              <a:cs typeface="ＭＳ Ｐゴシック" pitchFamily="1" charset="-128"/>
            </a:endParaRPr>
          </a:p>
        </p:txBody>
      </p:sp>
      <p:sp>
        <p:nvSpPr>
          <p:cNvPr id="13" name="Left Brace 12"/>
          <p:cNvSpPr/>
          <p:nvPr/>
        </p:nvSpPr>
        <p:spPr bwMode="auto">
          <a:xfrm>
            <a:off x="4561840" y="2956560"/>
            <a:ext cx="121920" cy="237744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313031"/>
              </a:solidFill>
              <a:effectLst/>
              <a:latin typeface="Arial" pitchFamily="24" charset="0"/>
              <a:ea typeface="ＭＳ Ｐゴシック" pitchFamily="1" charset="-128"/>
              <a:cs typeface="ＭＳ Ｐゴシック" pitchFamily="1" charset="-128"/>
            </a:endParaRPr>
          </a:p>
        </p:txBody>
      </p:sp>
      <p:cxnSp>
        <p:nvCxnSpPr>
          <p:cNvPr id="15" name="Straight Connector 14"/>
          <p:cNvCxnSpPr>
            <a:stCxn id="12" idx="1"/>
            <a:endCxn id="13" idx="1"/>
          </p:cNvCxnSpPr>
          <p:nvPr/>
        </p:nvCxnSpPr>
        <p:spPr bwMode="auto">
          <a:xfrm flipV="1">
            <a:off x="4143375" y="4145280"/>
            <a:ext cx="418465" cy="11359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1676400" y="6019800"/>
            <a:ext cx="6858000" cy="338554"/>
          </a:xfrm>
          <a:prstGeom prst="rect">
            <a:avLst/>
          </a:prstGeom>
          <a:noFill/>
        </p:spPr>
        <p:txBody>
          <a:bodyPr wrap="square" rtlCol="0">
            <a:spAutoFit/>
          </a:bodyPr>
          <a:lstStyle/>
          <a:p>
            <a:pPr algn="ctr"/>
            <a:r>
              <a:rPr lang="en-US" sz="1600" dirty="0" smtClean="0">
                <a:hlinkClick r:id="rId5"/>
              </a:rPr>
              <a:t>http://webtide.intalio.com/2011/09/cometd-2-4-0-websocket-benchmarks/</a:t>
            </a:r>
            <a:r>
              <a:rPr lang="en-US" sz="1600" dirty="0" smtClean="0"/>
              <a:t> </a:t>
            </a:r>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90044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a:t>
            </a:r>
            <a:r>
              <a:rPr lang="en-US" dirty="0" smtClean="0"/>
              <a:t> Summary</a:t>
            </a:r>
            <a:endParaRPr lang="en-US" dirty="0"/>
          </a:p>
        </p:txBody>
      </p:sp>
      <p:sp>
        <p:nvSpPr>
          <p:cNvPr id="3" name="Content Placeholder 2"/>
          <p:cNvSpPr>
            <a:spLocks noGrp="1"/>
          </p:cNvSpPr>
          <p:nvPr>
            <p:ph idx="1"/>
          </p:nvPr>
        </p:nvSpPr>
        <p:spPr/>
        <p:txBody>
          <a:bodyPr/>
          <a:lstStyle/>
          <a:p>
            <a:pPr>
              <a:buClr>
                <a:schemeClr val="accent6"/>
              </a:buClr>
              <a:buFont typeface="Arial" pitchFamily="34" charset="0"/>
              <a:buChar char="•"/>
            </a:pPr>
            <a:r>
              <a:rPr lang="en-US" dirty="0"/>
              <a:t>E</a:t>
            </a:r>
            <a:r>
              <a:rPr lang="en-US" dirty="0" smtClean="0"/>
              <a:t>xtends </a:t>
            </a:r>
            <a:r>
              <a:rPr lang="en-US" dirty="0"/>
              <a:t>network </a:t>
            </a:r>
            <a:r>
              <a:rPr lang="en-US" dirty="0" smtClean="0"/>
              <a:t>applications </a:t>
            </a:r>
            <a:r>
              <a:rPr lang="en-US" dirty="0"/>
              <a:t>across the </a:t>
            </a:r>
            <a:r>
              <a:rPr lang="en-US" dirty="0" smtClean="0"/>
              <a:t>web</a:t>
            </a:r>
            <a:endParaRPr lang="en-US" dirty="0"/>
          </a:p>
          <a:p>
            <a:pPr lvl="1">
              <a:buClr>
                <a:schemeClr val="accent6"/>
              </a:buClr>
              <a:buFont typeface="Arial" pitchFamily="34" charset="0"/>
              <a:buChar char="•"/>
            </a:pPr>
            <a:r>
              <a:rPr lang="en-US" dirty="0" smtClean="0"/>
              <a:t>Desktop apps</a:t>
            </a:r>
          </a:p>
          <a:p>
            <a:pPr lvl="1">
              <a:buClr>
                <a:schemeClr val="accent6"/>
              </a:buClr>
              <a:buFont typeface="Arial" pitchFamily="34" charset="0"/>
              <a:buChar char="•"/>
            </a:pPr>
            <a:r>
              <a:rPr lang="en-US" dirty="0" smtClean="0"/>
              <a:t>Browser-based apps</a:t>
            </a:r>
          </a:p>
          <a:p>
            <a:pPr lvl="1">
              <a:buClr>
                <a:schemeClr val="accent6"/>
              </a:buClr>
              <a:buFont typeface="Arial" pitchFamily="34" charset="0"/>
              <a:buChar char="•"/>
            </a:pPr>
            <a:r>
              <a:rPr lang="en-US" dirty="0" smtClean="0"/>
              <a:t>Mobile apps</a:t>
            </a:r>
          </a:p>
          <a:p>
            <a:pPr>
              <a:buClr>
                <a:schemeClr val="accent6"/>
              </a:buClr>
              <a:buFont typeface="Arial" pitchFamily="34" charset="0"/>
              <a:buChar char="•"/>
            </a:pPr>
            <a:r>
              <a:rPr lang="en-US" i="1" dirty="0" smtClean="0"/>
              <a:t>Far</a:t>
            </a:r>
            <a:r>
              <a:rPr lang="en-US" dirty="0" smtClean="0"/>
              <a:t> more efficient than HTTP</a:t>
            </a:r>
          </a:p>
          <a:p>
            <a:pPr>
              <a:buClr>
                <a:schemeClr val="accent6"/>
              </a:buClr>
              <a:buFont typeface="Arial" pitchFamily="34" charset="0"/>
              <a:buChar char="•"/>
            </a:pPr>
            <a:r>
              <a:rPr lang="en-US" dirty="0" smtClean="0"/>
              <a:t>Part of the HTML5 Standard</a:t>
            </a:r>
          </a:p>
          <a:p>
            <a:pPr>
              <a:buClr>
                <a:schemeClr val="accent6"/>
              </a:buClr>
              <a:buFont typeface="Arial" pitchFamily="34" charset="0"/>
              <a:buChar char="•"/>
            </a:pPr>
            <a:r>
              <a:rPr lang="en-US" dirty="0" smtClean="0"/>
              <a:t>Older browsers can play too</a:t>
            </a:r>
          </a:p>
          <a:p>
            <a:pPr>
              <a:buClr>
                <a:schemeClr val="accent6"/>
              </a:buClr>
              <a:buFont typeface="Arial" pitchFamily="34" charset="0"/>
              <a:buChar char="•"/>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437461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47800"/>
            <a:ext cx="7315200" cy="1219200"/>
          </a:xfrm>
        </p:spPr>
        <p:txBody>
          <a:bodyPr/>
          <a:lstStyle/>
          <a:p>
            <a:pPr algn="ctr"/>
            <a:r>
              <a:rPr lang="nl-NL" sz="4800" dirty="0" smtClean="0"/>
              <a:t>Bonus Lab:</a:t>
            </a:r>
            <a:br>
              <a:rPr lang="nl-NL" sz="4800" dirty="0" smtClean="0"/>
            </a:br>
            <a:r>
              <a:rPr lang="nl-NL" sz="4800" i="1" dirty="0" smtClean="0"/>
              <a:t>Network Traffic Analysis</a:t>
            </a:r>
            <a:endParaRPr lang="nl-NL" sz="4800" i="1" dirty="0"/>
          </a:p>
        </p:txBody>
      </p:sp>
      <p:pic>
        <p:nvPicPr>
          <p:cNvPr id="2050" name="Picture 2" descr="C:\dev-kaazing\corporate\graphics\orange-guy\orange-guy-2-computers-classroom\orange-guys-classroom.jpg"/>
          <p:cNvPicPr>
            <a:picLocks noChangeAspect="1" noChangeArrowheads="1"/>
          </p:cNvPicPr>
          <p:nvPr/>
        </p:nvPicPr>
        <p:blipFill>
          <a:blip r:embed="rId3" cstate="print"/>
          <a:srcRect/>
          <a:stretch>
            <a:fillRect/>
          </a:stretch>
        </p:blipFill>
        <p:spPr bwMode="auto">
          <a:xfrm>
            <a:off x="2057400" y="2700274"/>
            <a:ext cx="4953000" cy="3675126"/>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2215857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Communication</a:t>
            </a:r>
            <a:endParaRPr lang="en-US" dirty="0"/>
          </a:p>
        </p:txBody>
      </p:sp>
      <p:sp>
        <p:nvSpPr>
          <p:cNvPr id="3" name="Text Placeholder 2"/>
          <p:cNvSpPr>
            <a:spLocks noGrp="1"/>
          </p:cNvSpPr>
          <p:nvPr>
            <p:ph type="body" idx="1"/>
          </p:nvPr>
        </p:nvSpPr>
        <p:spPr/>
        <p:txBody>
          <a:bodyPr/>
          <a:lstStyle/>
          <a:p>
            <a:endParaRPr lang="en-US"/>
          </a:p>
        </p:txBody>
      </p:sp>
      <p:sp>
        <p:nvSpPr>
          <p:cNvPr id="7" name="TextBox 6"/>
          <p:cNvSpPr txBox="1"/>
          <p:nvPr/>
        </p:nvSpPr>
        <p:spPr>
          <a:xfrm>
            <a:off x="7239000" y="6474768"/>
            <a:ext cx="1723549" cy="230832"/>
          </a:xfrm>
          <a:prstGeom prst="rect">
            <a:avLst/>
          </a:prstGeom>
          <a:noFill/>
        </p:spPr>
        <p:txBody>
          <a:bodyPr wrap="none" rtlCol="0">
            <a:spAutoFit/>
          </a:bodyPr>
          <a:lstStyle/>
          <a:p>
            <a:r>
              <a:rPr lang="en-US" sz="900" dirty="0"/>
              <a:t>Photo credit</a:t>
            </a:r>
            <a:r>
              <a:rPr lang="en-US" sz="900" dirty="0" smtClean="0"/>
              <a:t>: </a:t>
            </a:r>
            <a:r>
              <a:rPr lang="en-US" sz="900" dirty="0" err="1" smtClean="0">
                <a:hlinkClick r:id="rId3"/>
              </a:rPr>
              <a:t>zbigphotography</a:t>
            </a:r>
            <a:endParaRPr lang="en-US" sz="900" dirty="0"/>
          </a:p>
        </p:txBody>
      </p:sp>
      <p:pic>
        <p:nvPicPr>
          <p:cNvPr id="8" name="Picture 2" descr="C:\dev-kaazing\corporate\graphics\miscelaneous\binary-code.jpg"/>
          <p:cNvPicPr>
            <a:picLocks noChangeAspect="1" noChangeArrowheads="1"/>
          </p:cNvPicPr>
          <p:nvPr/>
        </p:nvPicPr>
        <p:blipFill>
          <a:blip r:embed="rId4" cstate="print"/>
          <a:srcRect/>
          <a:stretch>
            <a:fillRect/>
          </a:stretch>
        </p:blipFill>
        <p:spPr bwMode="auto">
          <a:xfrm>
            <a:off x="2362200" y="1524000"/>
            <a:ext cx="4419600" cy="2679971"/>
          </a:xfrm>
          <a:prstGeom prst="rect">
            <a:avLst/>
          </a:prstGeom>
          <a:noFill/>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a:xfrm>
            <a:off x="304800" y="76200"/>
            <a:ext cx="7847012" cy="609600"/>
          </a:xfrm>
        </p:spPr>
        <p:txBody>
          <a:bodyPr/>
          <a:lstStyle/>
          <a:p>
            <a:r>
              <a:rPr lang="en-US" dirty="0" smtClean="0"/>
              <a:t>Using </a:t>
            </a:r>
            <a:r>
              <a:rPr lang="en-US" dirty="0" err="1" smtClean="0"/>
              <a:t>WebSocket</a:t>
            </a:r>
            <a:r>
              <a:rPr lang="en-US" dirty="0" smtClean="0"/>
              <a:t>…</a:t>
            </a:r>
          </a:p>
        </p:txBody>
      </p:sp>
      <p:sp>
        <p:nvSpPr>
          <p:cNvPr id="62467" name="Content Placeholder 2"/>
          <p:cNvSpPr>
            <a:spLocks noGrp="1"/>
          </p:cNvSpPr>
          <p:nvPr>
            <p:ph idx="1"/>
          </p:nvPr>
        </p:nvSpPr>
        <p:spPr>
          <a:xfrm>
            <a:off x="304800" y="1295400"/>
            <a:ext cx="8458200" cy="4724400"/>
          </a:xfrm>
        </p:spPr>
        <p:txBody>
          <a:bodyPr>
            <a:noAutofit/>
          </a:bodyPr>
          <a:lstStyle/>
          <a:p>
            <a:pPr>
              <a:buClr>
                <a:schemeClr val="accent6"/>
              </a:buClr>
              <a:buFont typeface="Arial"/>
              <a:buChar char="•"/>
            </a:pPr>
            <a:r>
              <a:rPr lang="en-US" dirty="0" smtClean="0"/>
              <a:t>Extends legacy systems to the web</a:t>
            </a:r>
          </a:p>
          <a:p>
            <a:pPr lvl="1" indent="-342900">
              <a:buClr>
                <a:schemeClr val="accent6"/>
              </a:buClr>
              <a:buFont typeface="Arial"/>
              <a:buChar char="•"/>
            </a:pPr>
            <a:r>
              <a:rPr lang="en-US" dirty="0" smtClean="0"/>
              <a:t>Message brokers, databases, etc.</a:t>
            </a:r>
          </a:p>
          <a:p>
            <a:pPr>
              <a:buClr>
                <a:schemeClr val="accent6"/>
              </a:buClr>
              <a:buFont typeface="Arial" pitchFamily="34" charset="0"/>
              <a:buChar char="•"/>
            </a:pPr>
            <a:r>
              <a:rPr lang="en-US" dirty="0" smtClean="0"/>
              <a:t>Extends client-server protocols to the web:</a:t>
            </a:r>
          </a:p>
          <a:p>
            <a:pPr lvl="1">
              <a:buClr>
                <a:schemeClr val="accent6"/>
              </a:buClr>
              <a:buFont typeface="Arial" pitchFamily="34" charset="0"/>
              <a:buChar char="•"/>
            </a:pPr>
            <a:r>
              <a:rPr lang="en-US" dirty="0" smtClean="0"/>
              <a:t>XMPP, Jabber</a:t>
            </a:r>
          </a:p>
          <a:p>
            <a:pPr lvl="1">
              <a:buClr>
                <a:schemeClr val="accent6"/>
              </a:buClr>
              <a:buFont typeface="Arial" pitchFamily="34" charset="0"/>
              <a:buChar char="•"/>
            </a:pPr>
            <a:r>
              <a:rPr lang="en-US" dirty="0" smtClean="0"/>
              <a:t>Pub/Sub (Stomp/AMQP)</a:t>
            </a:r>
          </a:p>
          <a:p>
            <a:pPr lvl="1">
              <a:buClr>
                <a:schemeClr val="accent6"/>
              </a:buClr>
              <a:buFont typeface="Arial" pitchFamily="34" charset="0"/>
              <a:buChar char="•"/>
            </a:pPr>
            <a:r>
              <a:rPr lang="en-US" dirty="0" smtClean="0"/>
              <a:t>Gaming protocols</a:t>
            </a:r>
          </a:p>
          <a:p>
            <a:pPr lvl="1">
              <a:buClr>
                <a:schemeClr val="accent6"/>
              </a:buClr>
              <a:buFont typeface="Arial" pitchFamily="34" charset="0"/>
              <a:buChar char="•"/>
            </a:pPr>
            <a:r>
              <a:rPr lang="en-US" dirty="0" smtClean="0"/>
              <a:t>Any TCP-based </a:t>
            </a:r>
            <a:r>
              <a:rPr lang="en-US" dirty="0" smtClean="0"/>
              <a:t>protocol</a:t>
            </a:r>
          </a:p>
          <a:p>
            <a:pPr lvl="1">
              <a:buClr>
                <a:schemeClr val="accent6"/>
              </a:buClr>
              <a:buFont typeface="Arial" pitchFamily="34" charset="0"/>
              <a:buChar char="•"/>
            </a:pPr>
            <a:r>
              <a:rPr lang="en-US" dirty="0" smtClean="0"/>
              <a:t>RFB/VNC</a:t>
            </a:r>
          </a:p>
          <a:p>
            <a:pPr marL="457200" lvl="0" indent="-457200">
              <a:buClr>
                <a:schemeClr val="accent6"/>
              </a:buClr>
              <a:buFont typeface="Arial"/>
              <a:buChar char="•"/>
            </a:pPr>
            <a:r>
              <a:rPr lang="en-US" dirty="0" smtClean="0"/>
              <a:t>Your browser becomes a </a:t>
            </a:r>
            <a:br>
              <a:rPr lang="en-US" dirty="0" smtClean="0"/>
            </a:br>
            <a:r>
              <a:rPr lang="en-US" dirty="0" smtClean="0"/>
              <a:t>first-class network citizen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03679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Architecture</a:t>
            </a:r>
            <a:endParaRPr lang="en-US" dirty="0"/>
          </a:p>
        </p:txBody>
      </p:sp>
      <p:pic>
        <p:nvPicPr>
          <p:cNvPr id="7" name="Picture 6" descr="f-web-apps-traditional.jpg"/>
          <p:cNvPicPr>
            <a:picLocks noChangeAspect="1"/>
          </p:cNvPicPr>
          <p:nvPr/>
        </p:nvPicPr>
        <p:blipFill>
          <a:blip r:embed="rId2"/>
          <a:stretch>
            <a:fillRect/>
          </a:stretch>
        </p:blipFill>
        <p:spPr>
          <a:xfrm>
            <a:off x="0" y="2624667"/>
            <a:ext cx="9144000" cy="2184400"/>
          </a:xfrm>
          <a:prstGeom prst="rect">
            <a:avLst/>
          </a:prstGeom>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WebSocket</a:t>
            </a:r>
            <a:r>
              <a:rPr lang="en-US" dirty="0" smtClean="0"/>
              <a:t> Architecture</a:t>
            </a:r>
            <a:endParaRPr lang="en-US" dirty="0"/>
          </a:p>
        </p:txBody>
      </p:sp>
      <p:pic>
        <p:nvPicPr>
          <p:cNvPr id="7" name="Picture 6" descr="f-web-apps-client-server.jpg"/>
          <p:cNvPicPr>
            <a:picLocks noChangeAspect="1"/>
          </p:cNvPicPr>
          <p:nvPr/>
        </p:nvPicPr>
        <p:blipFill>
          <a:blip r:embed="rId2"/>
          <a:stretch>
            <a:fillRect/>
          </a:stretch>
        </p:blipFill>
        <p:spPr>
          <a:xfrm>
            <a:off x="0" y="1627187"/>
            <a:ext cx="9144000" cy="3603625"/>
          </a:xfrm>
          <a:prstGeom prst="rect">
            <a:avLst/>
          </a:prstGeom>
        </p:spPr>
      </p:pic>
      <p:sp>
        <p:nvSpPr>
          <p:cNvPr id="5" name="TextBox 4"/>
          <p:cNvSpPr txBox="1"/>
          <p:nvPr/>
        </p:nvSpPr>
        <p:spPr>
          <a:xfrm>
            <a:off x="67736" y="4242191"/>
            <a:ext cx="1447800" cy="369332"/>
          </a:xfrm>
          <a:prstGeom prst="rect">
            <a:avLst/>
          </a:prstGeom>
          <a:noFill/>
        </p:spPr>
        <p:txBody>
          <a:bodyPr wrap="square" rtlCol="0">
            <a:spAutoFit/>
          </a:bodyPr>
          <a:lstStyle/>
          <a:p>
            <a:pPr algn="ctr"/>
            <a:r>
              <a:rPr lang="en-US" b="1" dirty="0" smtClean="0">
                <a:solidFill>
                  <a:srgbClr val="FF6600"/>
                </a:solidFill>
              </a:rPr>
              <a:t>100% Hipster</a:t>
            </a:r>
            <a:endParaRPr lang="en-US" b="1" dirty="0">
              <a:solidFill>
                <a:srgbClr val="FF6600"/>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a:t>
            </a:r>
            <a:endParaRPr lang="en-US" dirty="0"/>
          </a:p>
        </p:txBody>
      </p:sp>
      <p:sp>
        <p:nvSpPr>
          <p:cNvPr id="6" name="Content Placeholder 5"/>
          <p:cNvSpPr>
            <a:spLocks noGrp="1"/>
          </p:cNvSpPr>
          <p:nvPr>
            <p:ph idx="1"/>
          </p:nvPr>
        </p:nvSpPr>
        <p:spPr/>
        <p:txBody>
          <a:bodyPr/>
          <a:lstStyle/>
          <a:p>
            <a:r>
              <a:rPr lang="en-US" dirty="0" smtClean="0"/>
              <a:t>Better responsiveness</a:t>
            </a:r>
          </a:p>
          <a:p>
            <a:r>
              <a:rPr lang="en-US" dirty="0" smtClean="0"/>
              <a:t>Better scalability</a:t>
            </a:r>
          </a:p>
          <a:p>
            <a:pPr lvl="1"/>
            <a:r>
              <a:rPr lang="en-US" dirty="0" smtClean="0"/>
              <a:t>Less traffic on the wire</a:t>
            </a:r>
          </a:p>
          <a:p>
            <a:pPr lvl="1"/>
            <a:r>
              <a:rPr lang="en-US" dirty="0" smtClean="0"/>
              <a:t>Less work for the server</a:t>
            </a:r>
          </a:p>
          <a:p>
            <a:r>
              <a:rPr lang="en-US" dirty="0" smtClean="0"/>
              <a:t>Easier back-end development</a:t>
            </a:r>
          </a:p>
          <a:p>
            <a:pPr lvl="1"/>
            <a:r>
              <a:rPr lang="en-US" dirty="0" smtClean="0"/>
              <a:t>Custom commands = better match to your needs</a:t>
            </a:r>
          </a:p>
          <a:p>
            <a:r>
              <a:rPr lang="en-US" dirty="0" smtClean="0"/>
              <a:t>Easier migration of existing systems</a:t>
            </a:r>
          </a:p>
          <a:p>
            <a:pPr lvl="1"/>
            <a:r>
              <a:rPr lang="en-US" dirty="0" smtClean="0"/>
              <a:t>Just a new UI</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7813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a:t>
            </a:r>
            <a:endParaRPr lang="en-US" dirty="0"/>
          </a:p>
        </p:txBody>
      </p:sp>
      <p:sp>
        <p:nvSpPr>
          <p:cNvPr id="3" name="Content Placeholder 2"/>
          <p:cNvSpPr>
            <a:spLocks noGrp="1"/>
          </p:cNvSpPr>
          <p:nvPr>
            <p:ph idx="1"/>
          </p:nvPr>
        </p:nvSpPr>
        <p:spPr/>
        <p:txBody>
          <a:bodyPr/>
          <a:lstStyle/>
          <a:p>
            <a:r>
              <a:rPr lang="en-US" dirty="0" smtClean="0"/>
              <a:t>XMPP</a:t>
            </a:r>
          </a:p>
          <a:p>
            <a:r>
              <a:rPr lang="en-US" dirty="0" smtClean="0"/>
              <a:t>STOMP</a:t>
            </a:r>
          </a:p>
          <a:p>
            <a:r>
              <a:rPr lang="en-US" dirty="0" smtClean="0"/>
              <a:t>More…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WebSocket Demos</a:t>
            </a:r>
            <a:endParaRPr lang="en-US" dirty="0"/>
          </a:p>
        </p:txBody>
      </p:sp>
      <p:sp>
        <p:nvSpPr>
          <p:cNvPr id="3" name="Content Placeholder 2"/>
          <p:cNvSpPr>
            <a:spLocks noGrp="1"/>
          </p:cNvSpPr>
          <p:nvPr>
            <p:ph idx="1"/>
          </p:nvPr>
        </p:nvSpPr>
        <p:spPr>
          <a:xfrm>
            <a:off x="228600" y="838200"/>
            <a:ext cx="7848600" cy="5029200"/>
          </a:xfrm>
        </p:spPr>
        <p:txBody>
          <a:bodyPr/>
          <a:lstStyle/>
          <a:p>
            <a:pPr marL="0" indent="0">
              <a:buNone/>
            </a:pPr>
            <a:r>
              <a:rPr lang="en-US" dirty="0" err="1" smtClean="0"/>
              <a:t>Rawkets</a:t>
            </a:r>
            <a:endParaRPr lang="en-US" dirty="0" smtClean="0"/>
          </a:p>
          <a:p>
            <a:pPr marL="0" indent="0">
              <a:buNone/>
            </a:pPr>
            <a:r>
              <a:rPr lang="en-US" dirty="0" smtClean="0"/>
              <a:t/>
            </a:r>
            <a:br>
              <a:rPr lang="en-US" dirty="0" smtClean="0"/>
            </a:br>
            <a:endParaRPr lang="en-US" dirty="0"/>
          </a:p>
        </p:txBody>
      </p:sp>
      <p:pic>
        <p:nvPicPr>
          <p:cNvPr id="13" name="Picture 12"/>
          <p:cNvPicPr>
            <a:picLocks noChangeAspect="1"/>
          </p:cNvPicPr>
          <p:nvPr/>
        </p:nvPicPr>
        <p:blipFill>
          <a:blip r:embed="rId3"/>
          <a:stretch>
            <a:fillRect/>
          </a:stretch>
        </p:blipFill>
        <p:spPr>
          <a:xfrm>
            <a:off x="1524000" y="1931126"/>
            <a:ext cx="5593080" cy="4527731"/>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4135365789"/>
              </p:ext>
            </p:extLst>
          </p:nvPr>
        </p:nvGraphicFramePr>
        <p:xfrm>
          <a:off x="381000" y="1371600"/>
          <a:ext cx="8458200" cy="370840"/>
        </p:xfrm>
        <a:graphic>
          <a:graphicData uri="http://schemas.openxmlformats.org/drawingml/2006/table">
            <a:tbl>
              <a:tblPr firstRow="1" bandRow="1">
                <a:tableStyleId>{5C22544A-7EE6-4342-B048-85BDC9FD1C3A}</a:tableStyleId>
              </a:tblPr>
              <a:tblGrid>
                <a:gridCol w="4191000"/>
                <a:gridCol w="4267200"/>
              </a:tblGrid>
              <a:tr h="370840">
                <a:tc>
                  <a:txBody>
                    <a:bodyPr/>
                    <a:lstStyle/>
                    <a:p>
                      <a:r>
                        <a:rPr lang="pl-PL" sz="1800" b="0" dirty="0" smtClean="0">
                          <a:solidFill>
                            <a:schemeClr val="tx1"/>
                          </a:solidFill>
                          <a:hlinkClick r:id="rId4"/>
                        </a:rPr>
                        <a:t>http</a:t>
                      </a:r>
                      <a:r>
                        <a:rPr lang="pl-PL" sz="1800" b="0" dirty="0" smtClean="0">
                          <a:solidFill>
                            <a:schemeClr val="tx1"/>
                          </a:solidFill>
                          <a:hlinkClick r:id="rId4"/>
                        </a:rPr>
                        <a:t>://www.rawkets.com</a:t>
                      </a:r>
                      <a:endParaRPr lang="en-US" sz="1800" b="0" dirty="0">
                        <a:solidFill>
                          <a:schemeClr val="tx1"/>
                        </a:solidFill>
                      </a:endParaRPr>
                    </a:p>
                  </a:txBody>
                  <a:tcPr>
                    <a:noFill/>
                  </a:tcPr>
                </a:tc>
                <a:tc>
                  <a:txBody>
                    <a:bodyPr/>
                    <a:lstStyle/>
                    <a:p>
                      <a:endParaRPr lang="en-US" sz="1800" b="0" dirty="0">
                        <a:solidFill>
                          <a:schemeClr val="tx1"/>
                        </a:solidFill>
                      </a:endParaRPr>
                    </a:p>
                  </a:txBody>
                  <a:tcPr>
                    <a:noFill/>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2455301"/>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XMPP</a:t>
            </a:r>
            <a:endParaRPr lang="nl-NL" dirty="0"/>
          </a:p>
        </p:txBody>
      </p:sp>
      <p:sp>
        <p:nvSpPr>
          <p:cNvPr id="3" name="Content Placeholder 2"/>
          <p:cNvSpPr>
            <a:spLocks noGrp="1"/>
          </p:cNvSpPr>
          <p:nvPr>
            <p:ph idx="1"/>
          </p:nvPr>
        </p:nvSpPr>
        <p:spPr/>
        <p:txBody>
          <a:bodyPr/>
          <a:lstStyle/>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a:t>XMPP (Extensible Messaging and Presence Protocol</a:t>
            </a:r>
            <a:r>
              <a:rPr lang="en-US" dirty="0" smtClean="0"/>
              <a:t>)</a:t>
            </a:r>
            <a:endParaRPr lang="en-US" dirty="0"/>
          </a:p>
          <a:p>
            <a:pPr lvl="1">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Open XML technology for presence and real-time communication</a:t>
            </a:r>
          </a:p>
          <a:p>
            <a:pPr lvl="1">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Developed </a:t>
            </a:r>
            <a:r>
              <a:rPr lang="en-US" dirty="0"/>
              <a:t>by the Jabber </a:t>
            </a:r>
            <a:r>
              <a:rPr lang="en-US" dirty="0" smtClean="0"/>
              <a:t>community </a:t>
            </a:r>
            <a:r>
              <a:rPr lang="en-US" dirty="0"/>
              <a:t>in 1999</a:t>
            </a:r>
          </a:p>
          <a:p>
            <a:pPr lvl="1">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a:t>Formalized by the IETF in 2002-</a:t>
            </a:r>
            <a:r>
              <a:rPr lang="en-US" dirty="0" smtClean="0"/>
              <a:t>2004</a:t>
            </a:r>
          </a:p>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Uses</a:t>
            </a:r>
          </a:p>
          <a:p>
            <a:pPr lvl="1">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Real-time chat</a:t>
            </a:r>
          </a:p>
          <a:p>
            <a:pPr lvl="1">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Client-Server</a:t>
            </a:r>
          </a:p>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Examples: Google Talk, iChat, Facebook</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08815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XMPP XML</a:t>
            </a:r>
            <a:endParaRPr lang="nl-NL" dirty="0"/>
          </a:p>
        </p:txBody>
      </p:sp>
      <p:sp>
        <p:nvSpPr>
          <p:cNvPr id="5" name="Rounded Rectangle 4"/>
          <p:cNvSpPr/>
          <p:nvPr/>
        </p:nvSpPr>
        <p:spPr bwMode="auto">
          <a:xfrm>
            <a:off x="609600" y="1371600"/>
            <a:ext cx="8001000" cy="4876800"/>
          </a:xfrm>
          <a:prstGeom prst="roundRect">
            <a:avLst/>
          </a:prstGeom>
          <a:solidFill>
            <a:schemeClr val="bg1"/>
          </a:solidFill>
          <a:ln w="38100" cap="flat" cmpd="sng" algn="ctr">
            <a:solidFill>
              <a:schemeClr val="accent6"/>
            </a:solidFill>
            <a:prstDash val="solid"/>
            <a:round/>
            <a:headEnd type="none" w="med" len="med"/>
            <a:tailEnd type="none" w="med" len="med"/>
          </a:ln>
          <a:effectLst>
            <a:outerShdw blurRad="50800" dist="635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defTabSz="914400" eaLnBrk="0" latinLnBrk="0" hangingPunct="0">
              <a:lnSpc>
                <a:spcPct val="100000"/>
              </a:lnSpc>
              <a:buClrTx/>
              <a:buSzTx/>
              <a:buFontTx/>
              <a:buNone/>
              <a:tabLst/>
            </a:pPr>
            <a:endParaRPr lang="en-US" sz="1600" dirty="0">
              <a:solidFill>
                <a:srgbClr val="313031"/>
              </a:solidFill>
              <a:latin typeface="Arial" pitchFamily="24" charset="0"/>
              <a:ea typeface="ＭＳ Ｐゴシック" pitchFamily="1" charset="-128"/>
              <a:cs typeface="ＭＳ Ｐゴシック" pitchFamily="1" charset="-128"/>
            </a:endParaRPr>
          </a:p>
        </p:txBody>
      </p:sp>
      <p:sp>
        <p:nvSpPr>
          <p:cNvPr id="6" name="TextBox 5"/>
          <p:cNvSpPr txBox="1"/>
          <p:nvPr/>
        </p:nvSpPr>
        <p:spPr>
          <a:xfrm>
            <a:off x="609600" y="1752600"/>
            <a:ext cx="8610600" cy="5016758"/>
          </a:xfrm>
          <a:prstGeom prst="rect">
            <a:avLst/>
          </a:prstGeom>
          <a:noFill/>
        </p:spPr>
        <p:txBody>
          <a:bodyPr wrap="square" rtlCol="0">
            <a:spAutoFit/>
          </a:bodyPr>
          <a:lstStyle/>
          <a:p>
            <a:pPr marL="0" lvl="1"/>
            <a:r>
              <a:rPr lang="nl-NL" sz="2000" b="1" dirty="0">
                <a:latin typeface="Courier New" pitchFamily="49" charset="0"/>
                <a:cs typeface="Courier New" pitchFamily="49" charset="0"/>
              </a:rPr>
              <a:t>&lt;?xml version=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1.0</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?&gt;</a:t>
            </a:r>
          </a:p>
          <a:p>
            <a:pPr marL="0" lvl="1">
              <a:buNone/>
            </a:pPr>
            <a:r>
              <a:rPr lang="nl-NL" sz="2000" b="1" dirty="0">
                <a:latin typeface="Courier New"/>
                <a:cs typeface="Courier New"/>
              </a:rPr>
              <a:t>&lt;stream:stream</a:t>
            </a:r>
          </a:p>
          <a:p>
            <a:pPr marL="0" lvl="1">
              <a:buNone/>
            </a:pPr>
            <a:r>
              <a:rPr lang="nl-NL" sz="2000" b="1" dirty="0">
                <a:latin typeface="Courier New"/>
                <a:cs typeface="Courier New"/>
              </a:rPr>
              <a:t> to=</a:t>
            </a:r>
            <a:r>
              <a:rPr lang="en-US" sz="2000" b="1" dirty="0" smtClean="0">
                <a:latin typeface="Courier New"/>
                <a:cs typeface="Courier New"/>
              </a:rPr>
              <a:t>'</a:t>
            </a:r>
            <a:r>
              <a:rPr lang="nl-NL" sz="2000" b="1" dirty="0" smtClean="0">
                <a:latin typeface="Courier New"/>
                <a:cs typeface="Courier New"/>
              </a:rPr>
              <a:t>example.com</a:t>
            </a:r>
            <a:r>
              <a:rPr lang="en-US" sz="2000" b="1" dirty="0">
                <a:latin typeface="Courier New"/>
                <a:cs typeface="Courier New"/>
              </a:rPr>
              <a:t>'</a:t>
            </a:r>
            <a:endParaRPr lang="nl-NL" sz="2000" b="1" dirty="0">
              <a:latin typeface="Courier New"/>
              <a:cs typeface="Courier New"/>
            </a:endParaRPr>
          </a:p>
          <a:p>
            <a:pPr marL="0" lvl="1">
              <a:buNone/>
            </a:pPr>
            <a:r>
              <a:rPr lang="fr-FR" sz="2000" b="1" dirty="0">
                <a:latin typeface="Courier New"/>
                <a:cs typeface="Courier New"/>
              </a:rPr>
              <a:t> xmlns=</a:t>
            </a:r>
            <a:r>
              <a:rPr lang="en-US" sz="2000" b="1" dirty="0">
                <a:latin typeface="Courier New"/>
                <a:cs typeface="Courier New"/>
              </a:rPr>
              <a:t>'</a:t>
            </a:r>
            <a:r>
              <a:rPr lang="fr-FR" sz="2000" b="1" dirty="0">
                <a:latin typeface="Courier New"/>
                <a:cs typeface="Courier New"/>
              </a:rPr>
              <a:t>jabber:client</a:t>
            </a:r>
            <a:r>
              <a:rPr lang="en-US" sz="2000" b="1" dirty="0">
                <a:latin typeface="Courier New"/>
                <a:cs typeface="Courier New"/>
              </a:rPr>
              <a:t>'</a:t>
            </a:r>
            <a:r>
              <a:rPr lang="fr-FR" sz="2000" b="1" dirty="0">
                <a:latin typeface="Courier New"/>
                <a:cs typeface="Courier New"/>
              </a:rPr>
              <a:t> </a:t>
            </a:r>
            <a:br>
              <a:rPr lang="fr-FR" sz="2000" b="1" dirty="0">
                <a:latin typeface="Courier New"/>
                <a:cs typeface="Courier New"/>
              </a:rPr>
            </a:br>
            <a:r>
              <a:rPr lang="fr-FR" sz="2000" b="1" dirty="0">
                <a:latin typeface="Courier New"/>
                <a:cs typeface="Courier New"/>
              </a:rPr>
              <a:t> xmlns:stream=</a:t>
            </a:r>
            <a:r>
              <a:rPr lang="en-US" sz="2000" b="1" dirty="0">
                <a:latin typeface="Courier New"/>
                <a:cs typeface="Courier New"/>
              </a:rPr>
              <a:t>'</a:t>
            </a:r>
            <a:r>
              <a:rPr lang="fr-FR" sz="2000" b="1" dirty="0">
                <a:latin typeface="Courier New"/>
                <a:cs typeface="Courier New"/>
              </a:rPr>
              <a:t>http://etherx.jabber.org/streams</a:t>
            </a:r>
            <a:r>
              <a:rPr lang="en-US" sz="2000" b="1" dirty="0">
                <a:latin typeface="Courier New"/>
                <a:cs typeface="Courier New"/>
              </a:rPr>
              <a:t>'</a:t>
            </a:r>
            <a:endParaRPr lang="fr-FR" sz="2000" b="1" dirty="0">
              <a:latin typeface="Courier New"/>
              <a:cs typeface="Courier New"/>
            </a:endParaRPr>
          </a:p>
          <a:p>
            <a:pPr marL="0" lvl="1">
              <a:buNone/>
            </a:pPr>
            <a:r>
              <a:rPr lang="fr-FR" sz="2000" b="1" dirty="0">
                <a:latin typeface="Courier New"/>
                <a:cs typeface="Courier New"/>
              </a:rPr>
              <a:t> v</a:t>
            </a:r>
            <a:r>
              <a:rPr lang="nl-NL" sz="2000" b="1" dirty="0">
                <a:latin typeface="Courier New"/>
                <a:cs typeface="Courier New"/>
              </a:rPr>
              <a:t>ersion=</a:t>
            </a:r>
            <a:r>
              <a:rPr lang="en-US" sz="2000" b="1" dirty="0">
                <a:latin typeface="Courier New"/>
                <a:cs typeface="Courier New"/>
              </a:rPr>
              <a:t>'</a:t>
            </a:r>
            <a:r>
              <a:rPr lang="nl-NL" sz="2000" b="1" dirty="0">
                <a:latin typeface="Courier New"/>
                <a:cs typeface="Courier New"/>
              </a:rPr>
              <a:t>1.0</a:t>
            </a:r>
            <a:r>
              <a:rPr lang="en-US" sz="2000" b="1" dirty="0">
                <a:latin typeface="Courier New"/>
                <a:cs typeface="Courier New"/>
              </a:rPr>
              <a:t>'</a:t>
            </a:r>
            <a:r>
              <a:rPr lang="nl-NL" sz="2000" b="1" dirty="0">
                <a:latin typeface="Courier New"/>
                <a:cs typeface="Courier New"/>
              </a:rPr>
              <a:t>&gt;</a:t>
            </a:r>
          </a:p>
          <a:p>
            <a:pPr marL="0" lvl="1">
              <a:buNone/>
            </a:pPr>
            <a:endParaRPr lang="nl-NL" sz="2000" b="1" dirty="0" smtClean="0">
              <a:latin typeface="Courier New" pitchFamily="49" charset="0"/>
              <a:cs typeface="Courier New" pitchFamily="49" charset="0"/>
            </a:endParaRPr>
          </a:p>
          <a:p>
            <a:pPr marL="0" lvl="1">
              <a:buNone/>
            </a:pP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?xml version=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1.0</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a:t>
            </a:r>
            <a:r>
              <a:rPr lang="nl-NL" sz="2000" b="1" dirty="0" smtClean="0">
                <a:latin typeface="Courier New" pitchFamily="49" charset="0"/>
                <a:cs typeface="Courier New" pitchFamily="49" charset="0"/>
              </a:rPr>
              <a:t>&gt;</a:t>
            </a:r>
          </a:p>
          <a:p>
            <a:pPr marL="0" lvl="1">
              <a:buNone/>
            </a:pPr>
            <a:r>
              <a:rPr lang="nl-NL" sz="2000" b="1" dirty="0" smtClean="0">
                <a:latin typeface="Courier New" pitchFamily="49" charset="0"/>
                <a:cs typeface="Courier New" pitchFamily="49" charset="0"/>
              </a:rPr>
              <a:t>&lt;stream:stream</a:t>
            </a:r>
          </a:p>
          <a:p>
            <a:pPr marL="0" lvl="1">
              <a:buNone/>
            </a:pPr>
            <a:r>
              <a:rPr lang="nl-NL" sz="2000" b="1" dirty="0">
                <a:latin typeface="Courier New" pitchFamily="49" charset="0"/>
                <a:cs typeface="Courier New" pitchFamily="49" charset="0"/>
              </a:rPr>
              <a:t> </a:t>
            </a:r>
            <a:r>
              <a:rPr lang="nl-NL" sz="2000" b="1" dirty="0" smtClean="0">
                <a:latin typeface="Courier New" pitchFamily="49" charset="0"/>
                <a:cs typeface="Courier New" pitchFamily="49" charset="0"/>
              </a:rPr>
              <a:t>from</a:t>
            </a:r>
            <a:r>
              <a:rPr lang="nl-NL" sz="2000" b="1" dirty="0">
                <a:latin typeface="Courier New" pitchFamily="49" charset="0"/>
                <a:cs typeface="Courier New" pitchFamily="49" charset="0"/>
              </a:rPr>
              <a:t>=</a:t>
            </a:r>
            <a:r>
              <a:rPr lang="en-US" sz="2000" b="1" dirty="0" smtClean="0">
                <a:latin typeface="Courier New" pitchFamily="49" charset="0"/>
                <a:cs typeface="Courier New" pitchFamily="49" charset="0"/>
              </a:rPr>
              <a:t>'</a:t>
            </a:r>
            <a:r>
              <a:rPr lang="nl-NL" sz="2000" b="1" dirty="0" smtClean="0">
                <a:latin typeface="Courier New" pitchFamily="49" charset="0"/>
                <a:cs typeface="Courier New" pitchFamily="49" charset="0"/>
              </a:rPr>
              <a:t>example.com</a:t>
            </a:r>
            <a:r>
              <a:rPr lang="en-US" sz="2000" b="1" dirty="0" smtClean="0">
                <a:latin typeface="Courier New" pitchFamily="49" charset="0"/>
                <a:cs typeface="Courier New" pitchFamily="49" charset="0"/>
              </a:rPr>
              <a:t>'</a:t>
            </a:r>
            <a:r>
              <a:rPr lang="nl-NL" sz="2000" b="1" dirty="0" smtClean="0">
                <a:latin typeface="Courier New" pitchFamily="49" charset="0"/>
                <a:cs typeface="Courier New" pitchFamily="49" charset="0"/>
              </a:rPr>
              <a:t/>
            </a:r>
            <a:br>
              <a:rPr lang="nl-NL" sz="2000" b="1" dirty="0" smtClean="0">
                <a:latin typeface="Courier New" pitchFamily="49" charset="0"/>
                <a:cs typeface="Courier New" pitchFamily="49" charset="0"/>
              </a:rPr>
            </a:br>
            <a:r>
              <a:rPr lang="nl-NL" sz="2000" b="1" dirty="0" smtClean="0">
                <a:latin typeface="Courier New" pitchFamily="49" charset="0"/>
                <a:cs typeface="Courier New" pitchFamily="49" charset="0"/>
              </a:rPr>
              <a:t> id</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smtClean="0">
                <a:latin typeface="Courier New" pitchFamily="49" charset="0"/>
                <a:cs typeface="Courier New" pitchFamily="49" charset="0"/>
              </a:rPr>
              <a:t>someid</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nl-NL" sz="2000" b="1" dirty="0" smtClean="0">
                <a:latin typeface="Courier New" pitchFamily="49" charset="0"/>
                <a:cs typeface="Courier New" pitchFamily="49" charset="0"/>
              </a:rPr>
              <a:t>xmlns</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smtClean="0">
                <a:latin typeface="Courier New" pitchFamily="49" charset="0"/>
                <a:cs typeface="Courier New" pitchFamily="49" charset="0"/>
              </a:rPr>
              <a:t>jabber:client</a:t>
            </a:r>
            <a:r>
              <a:rPr lang="en-US" sz="2000" b="1" dirty="0" smtClean="0">
                <a:latin typeface="Courier New" pitchFamily="49" charset="0"/>
                <a:cs typeface="Courier New" pitchFamily="49" charset="0"/>
              </a:rPr>
              <a:t>'</a:t>
            </a:r>
            <a:r>
              <a:rPr lang="nl-NL" sz="2000" b="1" dirty="0" smtClean="0">
                <a:latin typeface="Courier New" pitchFamily="49" charset="0"/>
                <a:cs typeface="Courier New" pitchFamily="49" charset="0"/>
              </a:rPr>
              <a:t/>
            </a:r>
            <a:br>
              <a:rPr lang="nl-NL" sz="2000" b="1" dirty="0" smtClean="0">
                <a:latin typeface="Courier New" pitchFamily="49" charset="0"/>
                <a:cs typeface="Courier New" pitchFamily="49" charset="0"/>
              </a:rPr>
            </a:br>
            <a:r>
              <a:rPr lang="nl-NL" sz="2000" b="1" dirty="0" smtClean="0">
                <a:latin typeface="Courier New" pitchFamily="49" charset="0"/>
                <a:cs typeface="Courier New" pitchFamily="49" charset="0"/>
              </a:rPr>
              <a:t> xmlns:stream</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http://etherx.jabber.org/</a:t>
            </a:r>
            <a:r>
              <a:rPr lang="nl-NL" sz="2000" b="1" dirty="0" smtClean="0">
                <a:latin typeface="Courier New" pitchFamily="49" charset="0"/>
                <a:cs typeface="Courier New" pitchFamily="49" charset="0"/>
              </a:rPr>
              <a:t>streams</a:t>
            </a:r>
            <a:r>
              <a:rPr lang="en-US" sz="2000" b="1" dirty="0" smtClean="0">
                <a:latin typeface="Courier New" pitchFamily="49" charset="0"/>
                <a:cs typeface="Courier New" pitchFamily="49" charset="0"/>
              </a:rPr>
              <a:t>'</a:t>
            </a:r>
            <a:r>
              <a:rPr lang="nl-NL" sz="2000" b="1" dirty="0" smtClean="0">
                <a:latin typeface="Courier New" pitchFamily="49" charset="0"/>
                <a:cs typeface="Courier New" pitchFamily="49" charset="0"/>
              </a:rPr>
              <a:t/>
            </a:r>
            <a:br>
              <a:rPr lang="nl-NL" sz="2000" b="1" dirty="0" smtClean="0">
                <a:latin typeface="Courier New" pitchFamily="49" charset="0"/>
                <a:cs typeface="Courier New" pitchFamily="49" charset="0"/>
              </a:rPr>
            </a:br>
            <a:r>
              <a:rPr lang="nl-NL" sz="2000" b="1" dirty="0" smtClean="0">
                <a:latin typeface="Courier New" pitchFamily="49" charset="0"/>
                <a:cs typeface="Courier New" pitchFamily="49" charset="0"/>
              </a:rPr>
              <a:t> version</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1.0</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&gt;</a:t>
            </a:r>
          </a:p>
          <a:p>
            <a:pPr marL="0" lvl="1">
              <a:buNone/>
            </a:pPr>
            <a:endParaRPr lang="nl-NL" sz="2000" b="1" dirty="0" smtClean="0">
              <a:latin typeface="Courier New"/>
              <a:cs typeface="Courier New"/>
            </a:endParaRPr>
          </a:p>
          <a:p>
            <a:endParaRPr lang="nl-NL" sz="2000" dirty="0">
              <a:latin typeface="Courier New"/>
              <a:cs typeface="Courier New"/>
            </a:endParaRPr>
          </a:p>
        </p:txBody>
      </p:sp>
      <p:sp>
        <p:nvSpPr>
          <p:cNvPr id="7" name="Rounded Rectangle 6"/>
          <p:cNvSpPr/>
          <p:nvPr/>
        </p:nvSpPr>
        <p:spPr>
          <a:xfrm>
            <a:off x="304800" y="1143000"/>
            <a:ext cx="1513674" cy="457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XML</a:t>
            </a:r>
            <a:endParaRPr lang="en-US" sz="1600" b="1" dirty="0">
              <a:solidFill>
                <a:schemeClr val="tx1"/>
              </a:solidFill>
              <a:latin typeface="Courier New" pitchFamily="49" charset="0"/>
              <a:cs typeface="Courier New" pitchFamily="49" charset="0"/>
            </a:endParaRPr>
          </a:p>
        </p:txBody>
      </p:sp>
      <p:cxnSp>
        <p:nvCxnSpPr>
          <p:cNvPr id="4" name="Straight Connector 3"/>
          <p:cNvCxnSpPr>
            <a:stCxn id="5" idx="1"/>
          </p:cNvCxnSpPr>
          <p:nvPr/>
        </p:nvCxnSpPr>
        <p:spPr bwMode="auto">
          <a:xfrm>
            <a:off x="609600" y="3810000"/>
            <a:ext cx="8001000" cy="0"/>
          </a:xfrm>
          <a:prstGeom prst="line">
            <a:avLst/>
          </a:prstGeom>
          <a:solidFill>
            <a:schemeClr val="accent1"/>
          </a:solidFill>
          <a:ln w="38100" cap="flat" cmpd="sng" algn="ctr">
            <a:solidFill>
              <a:srgbClr val="FF6600"/>
            </a:solidFill>
            <a:prstDash val="solid"/>
            <a:round/>
            <a:headEnd type="none" w="med" len="med"/>
            <a:tailEnd type="none" w="med" len="med"/>
          </a:ln>
          <a:effectLst/>
        </p:spPr>
      </p:cxnSp>
      <p:sp>
        <p:nvSpPr>
          <p:cNvPr id="8" name="TextBox 7"/>
          <p:cNvSpPr txBox="1"/>
          <p:nvPr/>
        </p:nvSpPr>
        <p:spPr>
          <a:xfrm>
            <a:off x="5715000" y="1828800"/>
            <a:ext cx="2470448" cy="461665"/>
          </a:xfrm>
          <a:prstGeom prst="rect">
            <a:avLst/>
          </a:prstGeom>
          <a:noFill/>
          <a:ln>
            <a:solidFill>
              <a:srgbClr val="FF6600"/>
            </a:solidFill>
          </a:ln>
        </p:spPr>
        <p:txBody>
          <a:bodyPr wrap="none" rtlCol="0">
            <a:spAutoFit/>
          </a:bodyPr>
          <a:lstStyle/>
          <a:p>
            <a:r>
              <a:rPr lang="nl-NL" b="1" dirty="0">
                <a:solidFill>
                  <a:srgbClr val="FF6600"/>
                </a:solidFill>
              </a:rPr>
              <a:t>Client </a:t>
            </a:r>
            <a:r>
              <a:rPr lang="nl-NL" b="1" dirty="0">
                <a:solidFill>
                  <a:srgbClr val="FF6600"/>
                </a:solidFill>
                <a:sym typeface="Wingdings"/>
              </a:rPr>
              <a:t> Server</a:t>
            </a:r>
            <a:r>
              <a:rPr lang="nl-NL" b="1" dirty="0">
                <a:solidFill>
                  <a:srgbClr val="FF6600"/>
                </a:solidFill>
              </a:rPr>
              <a:t> </a:t>
            </a:r>
            <a:endParaRPr lang="en-US" b="1" dirty="0">
              <a:solidFill>
                <a:srgbClr val="FF6600"/>
              </a:solidFill>
            </a:endParaRPr>
          </a:p>
        </p:txBody>
      </p:sp>
      <p:sp>
        <p:nvSpPr>
          <p:cNvPr id="9" name="TextBox 8"/>
          <p:cNvSpPr txBox="1"/>
          <p:nvPr/>
        </p:nvSpPr>
        <p:spPr>
          <a:xfrm>
            <a:off x="5715001" y="4038600"/>
            <a:ext cx="2514600" cy="1292662"/>
          </a:xfrm>
          <a:prstGeom prst="rect">
            <a:avLst/>
          </a:prstGeom>
          <a:noFill/>
          <a:ln>
            <a:solidFill>
              <a:srgbClr val="FF6600"/>
            </a:solidFill>
          </a:ln>
        </p:spPr>
        <p:txBody>
          <a:bodyPr wrap="square" rtlCol="0">
            <a:spAutoFit/>
          </a:bodyPr>
          <a:lstStyle/>
          <a:p>
            <a:r>
              <a:rPr lang="nl-NL" b="1" dirty="0" smtClean="0">
                <a:solidFill>
                  <a:srgbClr val="FF6600"/>
                </a:solidFill>
              </a:rPr>
              <a:t>Server</a:t>
            </a:r>
            <a:r>
              <a:rPr lang="nl-NL" b="1" dirty="0">
                <a:solidFill>
                  <a:srgbClr val="FF6600"/>
                </a:solidFill>
                <a:sym typeface="Wingdings"/>
              </a:rPr>
              <a:t> Client</a:t>
            </a:r>
            <a:br>
              <a:rPr lang="nl-NL" b="1" dirty="0">
                <a:solidFill>
                  <a:srgbClr val="FF6600"/>
                </a:solidFill>
                <a:sym typeface="Wingdings"/>
              </a:rPr>
            </a:br>
            <a:r>
              <a:rPr lang="nl-NL" sz="1800" i="1" dirty="0" smtClean="0">
                <a:solidFill>
                  <a:srgbClr val="FF6600"/>
                </a:solidFill>
                <a:sym typeface="Wingdings"/>
              </a:rPr>
              <a:t>plus encryption</a:t>
            </a:r>
            <a:r>
              <a:rPr lang="nl-NL" sz="1800" i="1" dirty="0">
                <a:solidFill>
                  <a:srgbClr val="FF6600"/>
                </a:solidFill>
                <a:sym typeface="Wingdings"/>
              </a:rPr>
              <a:t>, authentication, and resource </a:t>
            </a:r>
            <a:r>
              <a:rPr lang="nl-NL" sz="1800" i="1" dirty="0" smtClean="0">
                <a:solidFill>
                  <a:srgbClr val="FF6600"/>
                </a:solidFill>
                <a:sym typeface="Wingdings"/>
              </a:rPr>
              <a:t>binding</a:t>
            </a:r>
            <a:endParaRPr lang="en-US" b="1" i="1" dirty="0">
              <a:solidFill>
                <a:srgbClr val="FF66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8082015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XMPP Conversation</a:t>
            </a:r>
            <a:endParaRPr lang="nl-NL" dirty="0"/>
          </a:p>
        </p:txBody>
      </p:sp>
      <p:sp>
        <p:nvSpPr>
          <p:cNvPr id="5" name="Rounded Rectangle 4"/>
          <p:cNvSpPr/>
          <p:nvPr/>
        </p:nvSpPr>
        <p:spPr bwMode="auto">
          <a:xfrm>
            <a:off x="609600" y="1371600"/>
            <a:ext cx="8001000" cy="4876800"/>
          </a:xfrm>
          <a:prstGeom prst="roundRect">
            <a:avLst/>
          </a:prstGeom>
          <a:solidFill>
            <a:schemeClr val="bg1"/>
          </a:solidFill>
          <a:ln w="38100" cap="flat" cmpd="sng" algn="ctr">
            <a:solidFill>
              <a:schemeClr val="accent6"/>
            </a:solidFill>
            <a:prstDash val="solid"/>
            <a:round/>
            <a:headEnd type="none" w="med" len="med"/>
            <a:tailEnd type="none" w="med" len="med"/>
          </a:ln>
          <a:effectLst>
            <a:outerShdw blurRad="50800" dist="635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defTabSz="914400" eaLnBrk="0" latinLnBrk="0" hangingPunct="0">
              <a:lnSpc>
                <a:spcPct val="100000"/>
              </a:lnSpc>
              <a:buClrTx/>
              <a:buSzTx/>
              <a:buFontTx/>
              <a:buNone/>
              <a:tabLst/>
            </a:pPr>
            <a:endParaRPr lang="en-US" sz="1600" dirty="0">
              <a:solidFill>
                <a:srgbClr val="313031"/>
              </a:solidFill>
              <a:latin typeface="Arial" pitchFamily="24" charset="0"/>
              <a:ea typeface="ＭＳ Ｐゴシック" pitchFamily="1" charset="-128"/>
              <a:cs typeface="ＭＳ Ｐゴシック" pitchFamily="1" charset="-128"/>
            </a:endParaRPr>
          </a:p>
        </p:txBody>
      </p:sp>
      <p:sp>
        <p:nvSpPr>
          <p:cNvPr id="6" name="TextBox 5"/>
          <p:cNvSpPr txBox="1"/>
          <p:nvPr/>
        </p:nvSpPr>
        <p:spPr>
          <a:xfrm>
            <a:off x="609600" y="1752600"/>
            <a:ext cx="8610600" cy="4832092"/>
          </a:xfrm>
          <a:prstGeom prst="rect">
            <a:avLst/>
          </a:prstGeom>
          <a:noFill/>
        </p:spPr>
        <p:txBody>
          <a:bodyPr wrap="square" rtlCol="0">
            <a:spAutoFit/>
          </a:bodyPr>
          <a:lstStyle/>
          <a:p>
            <a:pPr marL="0" lvl="1"/>
            <a:r>
              <a:rPr lang="nl-NL" sz="2000" b="1" dirty="0">
                <a:latin typeface="Courier New" pitchFamily="49" charset="0"/>
                <a:cs typeface="Courier New" pitchFamily="49" charset="0"/>
              </a:rPr>
              <a:t>&lt;?xml version=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1.0</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?&gt;</a:t>
            </a:r>
          </a:p>
          <a:p>
            <a:pPr marL="0" lvl="1">
              <a:buNone/>
            </a:pPr>
            <a:r>
              <a:rPr lang="nl-NL" sz="2000" b="1" dirty="0">
                <a:latin typeface="Courier New" pitchFamily="49" charset="0"/>
                <a:cs typeface="Courier New" pitchFamily="49" charset="0"/>
              </a:rPr>
              <a:t>&lt;message from=</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rocky</a:t>
            </a:r>
            <a:r>
              <a:rPr lang="nl-NL" sz="2000" b="1" dirty="0" smtClean="0">
                <a:latin typeface="Courier New" pitchFamily="49" charset="0"/>
                <a:cs typeface="Courier New" pitchFamily="49" charset="0"/>
              </a:rPr>
              <a:t>@example.com</a:t>
            </a:r>
            <a:r>
              <a:rPr lang="en-US" sz="2000" b="1" dirty="0">
                <a:latin typeface="Courier New" pitchFamily="49" charset="0"/>
                <a:cs typeface="Courier New" pitchFamily="49" charset="0"/>
              </a:rPr>
              <a:t>'</a:t>
            </a:r>
            <a:endParaRPr lang="nl-NL" sz="2000" b="1" dirty="0">
              <a:latin typeface="Courier New" pitchFamily="49" charset="0"/>
              <a:cs typeface="Courier New" pitchFamily="49" charset="0"/>
            </a:endParaRPr>
          </a:p>
          <a:p>
            <a:pPr marL="0" lvl="1">
              <a:buNone/>
            </a:pPr>
            <a:r>
              <a:rPr lang="nl-NL" sz="2000" b="1" dirty="0" smtClean="0">
                <a:latin typeface="Courier New" pitchFamily="49" charset="0"/>
                <a:cs typeface="Courier New" pitchFamily="49" charset="0"/>
              </a:rPr>
              <a:t>   to</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sean</a:t>
            </a:r>
            <a:r>
              <a:rPr lang="nl-NL" sz="2000" b="1" dirty="0" smtClean="0">
                <a:latin typeface="Courier New" pitchFamily="49" charset="0"/>
                <a:cs typeface="Courier New" pitchFamily="49" charset="0"/>
              </a:rPr>
              <a:t>@example.com</a:t>
            </a:r>
            <a:r>
              <a:rPr lang="en-US" sz="2000" b="1" dirty="0">
                <a:latin typeface="Courier New" pitchFamily="49" charset="0"/>
                <a:cs typeface="Courier New" pitchFamily="49" charset="0"/>
              </a:rPr>
              <a:t>'</a:t>
            </a:r>
            <a:endParaRPr lang="nl-NL" sz="2000" b="1" dirty="0">
              <a:latin typeface="Courier New" pitchFamily="49" charset="0"/>
              <a:cs typeface="Courier New" pitchFamily="49" charset="0"/>
            </a:endParaRPr>
          </a:p>
          <a:p>
            <a:pPr marL="0" lvl="1">
              <a:buNone/>
            </a:pPr>
            <a:r>
              <a:rPr lang="nl-NL" sz="2000" b="1" dirty="0" smtClean="0">
                <a:latin typeface="Courier New" pitchFamily="49" charset="0"/>
                <a:cs typeface="Courier New" pitchFamily="49" charset="0"/>
              </a:rPr>
              <a:t>   xml:lang</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en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&gt;</a:t>
            </a:r>
          </a:p>
          <a:p>
            <a:pPr marL="0" lvl="1">
              <a:buNone/>
            </a:pPr>
            <a:r>
              <a:rPr lang="nl-NL" sz="2000" b="1" dirty="0">
                <a:latin typeface="Courier New" pitchFamily="49" charset="0"/>
                <a:cs typeface="Courier New" pitchFamily="49" charset="0"/>
              </a:rPr>
              <a:t> </a:t>
            </a: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body&gt;Hi Sean!&lt;/body&gt;</a:t>
            </a:r>
          </a:p>
          <a:p>
            <a:pPr marL="0" lvl="1">
              <a:buNone/>
            </a:pPr>
            <a:r>
              <a:rPr lang="nl-NL" sz="2000" b="1" dirty="0">
                <a:latin typeface="Courier New" pitchFamily="49" charset="0"/>
                <a:cs typeface="Courier New" pitchFamily="49" charset="0"/>
              </a:rPr>
              <a:t>&lt;/message&gt;</a:t>
            </a:r>
          </a:p>
          <a:p>
            <a:pPr marL="0" lvl="1">
              <a:buNone/>
            </a:pPr>
            <a:endParaRPr lang="nl-NL" sz="2000" b="1" dirty="0" smtClean="0">
              <a:latin typeface="Courier New" pitchFamily="49" charset="0"/>
              <a:cs typeface="Courier New" pitchFamily="49" charset="0"/>
            </a:endParaRPr>
          </a:p>
          <a:p>
            <a:pPr marL="0" lvl="1">
              <a:buNone/>
            </a:pPr>
            <a:r>
              <a:rPr lang="nl-NL" sz="2000" b="1" dirty="0" smtClean="0">
                <a:latin typeface="Courier New" pitchFamily="49" charset="0"/>
                <a:cs typeface="Courier New" pitchFamily="49" charset="0"/>
              </a:rPr>
              <a:t>&lt;</a:t>
            </a:r>
            <a:r>
              <a:rPr lang="nl-NL" sz="2000" b="1" dirty="0">
                <a:latin typeface="Courier New" pitchFamily="49" charset="0"/>
                <a:cs typeface="Courier New" pitchFamily="49" charset="0"/>
              </a:rPr>
              <a:t>?xml version=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1.0</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a:t>
            </a:r>
            <a:r>
              <a:rPr lang="nl-NL" sz="2000" b="1" dirty="0" smtClean="0">
                <a:latin typeface="Courier New" pitchFamily="49" charset="0"/>
                <a:cs typeface="Courier New" pitchFamily="49" charset="0"/>
              </a:rPr>
              <a:t>&gt;</a:t>
            </a:r>
          </a:p>
          <a:p>
            <a:pPr marL="0" lvl="1">
              <a:buNone/>
            </a:pPr>
            <a:r>
              <a:rPr lang="nl-NL" sz="2000" b="1" dirty="0">
                <a:latin typeface="Courier New" pitchFamily="49" charset="0"/>
                <a:cs typeface="Courier New" pitchFamily="49" charset="0"/>
              </a:rPr>
              <a:t>&lt;message from=</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sean</a:t>
            </a:r>
            <a:r>
              <a:rPr lang="nl-NL" sz="2000" b="1" dirty="0" smtClean="0">
                <a:latin typeface="Courier New" pitchFamily="49" charset="0"/>
                <a:cs typeface="Courier New" pitchFamily="49" charset="0"/>
              </a:rPr>
              <a:t>@example.com</a:t>
            </a:r>
            <a:r>
              <a:rPr lang="en-US" sz="2000" b="1" dirty="0">
                <a:latin typeface="Courier New" pitchFamily="49" charset="0"/>
                <a:cs typeface="Courier New" pitchFamily="49" charset="0"/>
              </a:rPr>
              <a:t>'</a:t>
            </a:r>
            <a:endParaRPr lang="nl-NL" sz="2000" b="1" dirty="0">
              <a:latin typeface="Courier New" pitchFamily="49" charset="0"/>
              <a:cs typeface="Courier New" pitchFamily="49" charset="0"/>
            </a:endParaRPr>
          </a:p>
          <a:p>
            <a:pPr marL="0" lvl="1">
              <a:buNone/>
            </a:pPr>
            <a:r>
              <a:rPr lang="nl-NL" sz="2000" b="1" dirty="0">
                <a:latin typeface="Courier New" pitchFamily="49" charset="0"/>
                <a:cs typeface="Courier New" pitchFamily="49" charset="0"/>
              </a:rPr>
              <a:t>  </a:t>
            </a:r>
            <a:r>
              <a:rPr lang="nl-NL" sz="2000" b="1" dirty="0" smtClean="0">
                <a:latin typeface="Courier New" pitchFamily="49" charset="0"/>
                <a:cs typeface="Courier New" pitchFamily="49" charset="0"/>
              </a:rPr>
              <a:t> to</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rocky@kaazing.com</a:t>
            </a:r>
            <a:r>
              <a:rPr lang="en-US" sz="2000" b="1" dirty="0">
                <a:latin typeface="Courier New" pitchFamily="49" charset="0"/>
                <a:cs typeface="Courier New" pitchFamily="49" charset="0"/>
              </a:rPr>
              <a:t>'</a:t>
            </a:r>
            <a:endParaRPr lang="nl-NL" sz="2000" b="1" dirty="0">
              <a:latin typeface="Courier New" pitchFamily="49" charset="0"/>
              <a:cs typeface="Courier New" pitchFamily="49" charset="0"/>
            </a:endParaRPr>
          </a:p>
          <a:p>
            <a:pPr marL="0" lvl="1">
              <a:buNone/>
            </a:pPr>
            <a:r>
              <a:rPr lang="nl-NL" sz="2000" b="1" dirty="0" smtClean="0">
                <a:latin typeface="Courier New" pitchFamily="49" charset="0"/>
                <a:cs typeface="Courier New" pitchFamily="49" charset="0"/>
              </a:rPr>
              <a:t>   xml:lang</a:t>
            </a:r>
            <a:r>
              <a:rPr lang="nl-NL" sz="2000" b="1" dirty="0">
                <a:latin typeface="Courier New" pitchFamily="49" charset="0"/>
                <a:cs typeface="Courier New" pitchFamily="49" charset="0"/>
              </a:rPr>
              <a:t>=</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en</a:t>
            </a:r>
            <a:r>
              <a:rPr lang="en-US" sz="2000" b="1" dirty="0">
                <a:latin typeface="Courier New" pitchFamily="49" charset="0"/>
                <a:cs typeface="Courier New" pitchFamily="49" charset="0"/>
              </a:rPr>
              <a:t>'</a:t>
            </a:r>
            <a:r>
              <a:rPr lang="nl-NL" sz="2000" b="1" dirty="0">
                <a:latin typeface="Courier New" pitchFamily="49" charset="0"/>
                <a:cs typeface="Courier New" pitchFamily="49" charset="0"/>
              </a:rPr>
              <a:t>&gt;</a:t>
            </a:r>
          </a:p>
          <a:p>
            <a:pPr marL="0" lvl="1">
              <a:buNone/>
            </a:pPr>
            <a:r>
              <a:rPr lang="nl-NL" sz="2000" b="1" dirty="0" smtClean="0">
                <a:latin typeface="Courier New" pitchFamily="49" charset="0"/>
                <a:cs typeface="Courier New" pitchFamily="49" charset="0"/>
              </a:rPr>
              <a:t> &lt;</a:t>
            </a:r>
            <a:r>
              <a:rPr lang="nl-NL" sz="2000" b="1" dirty="0">
                <a:latin typeface="Courier New" pitchFamily="49" charset="0"/>
                <a:cs typeface="Courier New" pitchFamily="49" charset="0"/>
              </a:rPr>
              <a:t>body&gt;Hi Rocky!&lt;/body&gt;</a:t>
            </a:r>
          </a:p>
          <a:p>
            <a:pPr marL="0" lvl="1">
              <a:buNone/>
            </a:pPr>
            <a:r>
              <a:rPr lang="nl-NL" sz="2000" b="1" dirty="0">
                <a:latin typeface="Courier New" pitchFamily="49" charset="0"/>
                <a:cs typeface="Courier New" pitchFamily="49" charset="0"/>
              </a:rPr>
              <a:t>&lt;/message&gt;</a:t>
            </a:r>
          </a:p>
          <a:p>
            <a:pPr marL="0" lvl="1">
              <a:buNone/>
            </a:pPr>
            <a:endParaRPr lang="nl-NL" sz="2000" b="1" dirty="0" smtClean="0">
              <a:latin typeface="Courier New"/>
              <a:cs typeface="Courier New"/>
            </a:endParaRPr>
          </a:p>
          <a:p>
            <a:endParaRPr lang="nl-NL" sz="2000" dirty="0">
              <a:latin typeface="Courier New"/>
              <a:cs typeface="Courier New"/>
            </a:endParaRPr>
          </a:p>
        </p:txBody>
      </p:sp>
      <p:sp>
        <p:nvSpPr>
          <p:cNvPr id="7" name="Rounded Rectangle 6"/>
          <p:cNvSpPr/>
          <p:nvPr/>
        </p:nvSpPr>
        <p:spPr>
          <a:xfrm>
            <a:off x="304800" y="1143000"/>
            <a:ext cx="1513674" cy="457200"/>
          </a:xfrm>
          <a:prstGeom prst="roundRect">
            <a:avLst/>
          </a:prstGeom>
          <a:solidFill>
            <a:schemeClr val="bg1"/>
          </a:solidFill>
          <a:ln w="381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ourier New" pitchFamily="49" charset="0"/>
                <a:cs typeface="Courier New" pitchFamily="49" charset="0"/>
              </a:rPr>
              <a:t>XML</a:t>
            </a:r>
            <a:endParaRPr lang="en-US" sz="1600" b="1" dirty="0">
              <a:solidFill>
                <a:schemeClr val="tx1"/>
              </a:solidFill>
              <a:latin typeface="Courier New" pitchFamily="49" charset="0"/>
              <a:cs typeface="Courier New" pitchFamily="49" charset="0"/>
            </a:endParaRPr>
          </a:p>
        </p:txBody>
      </p:sp>
      <p:cxnSp>
        <p:nvCxnSpPr>
          <p:cNvPr id="4" name="Straight Connector 3"/>
          <p:cNvCxnSpPr>
            <a:stCxn id="5" idx="1"/>
          </p:cNvCxnSpPr>
          <p:nvPr/>
        </p:nvCxnSpPr>
        <p:spPr bwMode="auto">
          <a:xfrm>
            <a:off x="609600" y="3810000"/>
            <a:ext cx="8001000" cy="0"/>
          </a:xfrm>
          <a:prstGeom prst="line">
            <a:avLst/>
          </a:prstGeom>
          <a:solidFill>
            <a:schemeClr val="accent1"/>
          </a:solidFill>
          <a:ln w="38100" cap="flat" cmpd="sng" algn="ctr">
            <a:solidFill>
              <a:srgbClr val="FF6600"/>
            </a:solidFill>
            <a:prstDash val="solid"/>
            <a:round/>
            <a:headEnd type="none" w="med" len="med"/>
            <a:tailEnd type="none" w="med" len="med"/>
          </a:ln>
          <a:effectLst/>
        </p:spPr>
      </p:cxnSp>
      <p:sp>
        <p:nvSpPr>
          <p:cNvPr id="8" name="TextBox 7"/>
          <p:cNvSpPr txBox="1"/>
          <p:nvPr/>
        </p:nvSpPr>
        <p:spPr>
          <a:xfrm>
            <a:off x="5715000" y="1828800"/>
            <a:ext cx="2470448" cy="461665"/>
          </a:xfrm>
          <a:prstGeom prst="rect">
            <a:avLst/>
          </a:prstGeom>
          <a:noFill/>
          <a:ln>
            <a:solidFill>
              <a:srgbClr val="FF6600"/>
            </a:solidFill>
          </a:ln>
        </p:spPr>
        <p:txBody>
          <a:bodyPr wrap="none" rtlCol="0">
            <a:spAutoFit/>
          </a:bodyPr>
          <a:lstStyle/>
          <a:p>
            <a:r>
              <a:rPr lang="nl-NL" b="1" dirty="0">
                <a:solidFill>
                  <a:srgbClr val="FF6600"/>
                </a:solidFill>
              </a:rPr>
              <a:t>Client </a:t>
            </a:r>
            <a:r>
              <a:rPr lang="nl-NL" b="1" dirty="0">
                <a:solidFill>
                  <a:srgbClr val="FF6600"/>
                </a:solidFill>
                <a:sym typeface="Wingdings"/>
              </a:rPr>
              <a:t> Server</a:t>
            </a:r>
            <a:r>
              <a:rPr lang="nl-NL" b="1" dirty="0">
                <a:solidFill>
                  <a:srgbClr val="FF6600"/>
                </a:solidFill>
              </a:rPr>
              <a:t> </a:t>
            </a:r>
            <a:endParaRPr lang="en-US" b="1" dirty="0">
              <a:solidFill>
                <a:srgbClr val="FF6600"/>
              </a:solidFill>
            </a:endParaRPr>
          </a:p>
        </p:txBody>
      </p:sp>
      <p:sp>
        <p:nvSpPr>
          <p:cNvPr id="9" name="TextBox 8"/>
          <p:cNvSpPr txBox="1"/>
          <p:nvPr/>
        </p:nvSpPr>
        <p:spPr>
          <a:xfrm>
            <a:off x="5715001" y="4262735"/>
            <a:ext cx="2514600" cy="461665"/>
          </a:xfrm>
          <a:prstGeom prst="rect">
            <a:avLst/>
          </a:prstGeom>
          <a:noFill/>
          <a:ln>
            <a:solidFill>
              <a:srgbClr val="FF6600"/>
            </a:solidFill>
          </a:ln>
        </p:spPr>
        <p:txBody>
          <a:bodyPr wrap="square" rtlCol="0">
            <a:spAutoFit/>
          </a:bodyPr>
          <a:lstStyle/>
          <a:p>
            <a:r>
              <a:rPr lang="nl-NL" b="1" dirty="0" smtClean="0">
                <a:solidFill>
                  <a:srgbClr val="FF6600"/>
                </a:solidFill>
              </a:rPr>
              <a:t>Server</a:t>
            </a:r>
            <a:r>
              <a:rPr lang="nl-NL" b="1" dirty="0">
                <a:solidFill>
                  <a:srgbClr val="FF6600"/>
                </a:solidFill>
                <a:sym typeface="Wingdings"/>
              </a:rPr>
              <a:t> </a:t>
            </a:r>
            <a:r>
              <a:rPr lang="nl-NL" b="1" dirty="0" smtClean="0">
                <a:solidFill>
                  <a:srgbClr val="FF6600"/>
                </a:solidFill>
                <a:sym typeface="Wingdings"/>
              </a:rPr>
              <a:t>Client</a:t>
            </a:r>
            <a:endParaRPr lang="en-US" b="1" i="1" dirty="0">
              <a:solidFill>
                <a:srgbClr val="FF66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0575751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XMPP Command Set</a:t>
            </a:r>
            <a:endParaRPr lang="nl-NL" dirty="0"/>
          </a:p>
        </p:txBody>
      </p:sp>
      <p:sp>
        <p:nvSpPr>
          <p:cNvPr id="3" name="Content Placeholder 2"/>
          <p:cNvSpPr>
            <a:spLocks noGrp="1"/>
          </p:cNvSpPr>
          <p:nvPr>
            <p:ph idx="1"/>
          </p:nvPr>
        </p:nvSpPr>
        <p:spPr/>
        <p:txBody>
          <a:bodyPr/>
          <a:lstStyle/>
          <a:p>
            <a:r>
              <a:rPr lang="nl-NL" dirty="0" smtClean="0"/>
              <a:t>Connect / disconnect</a:t>
            </a:r>
            <a:endParaRPr lang="nl-NL" sz="2000" dirty="0" smtClean="0"/>
          </a:p>
          <a:p>
            <a:r>
              <a:rPr lang="nl-NL" dirty="0" smtClean="0"/>
              <a:t>Register</a:t>
            </a:r>
            <a:endParaRPr lang="nl-NL" sz="2000" dirty="0" smtClean="0"/>
          </a:p>
          <a:p>
            <a:r>
              <a:rPr lang="nl-NL" dirty="0" smtClean="0"/>
              <a:t>Check </a:t>
            </a:r>
            <a:r>
              <a:rPr lang="nl-NL" dirty="0" err="1" smtClean="0"/>
              <a:t>roster</a:t>
            </a:r>
            <a:endParaRPr lang="nl-NL" sz="2000" dirty="0" smtClean="0"/>
          </a:p>
          <a:p>
            <a:r>
              <a:rPr lang="nl-NL" dirty="0" err="1" smtClean="0"/>
              <a:t>Send</a:t>
            </a:r>
            <a:r>
              <a:rPr lang="nl-NL" dirty="0" smtClean="0"/>
              <a:t> </a:t>
            </a:r>
            <a:r>
              <a:rPr lang="nl-NL" dirty="0" err="1" smtClean="0"/>
              <a:t>messages</a:t>
            </a:r>
            <a:endParaRPr lang="nl-NL" sz="2000" dirty="0" smtClean="0"/>
          </a:p>
          <a:p>
            <a:r>
              <a:rPr lang="nl-NL" dirty="0" smtClean="0"/>
              <a:t>Set status</a:t>
            </a:r>
            <a:endParaRPr lang="nl-NL" sz="2000" dirty="0" smtClean="0"/>
          </a:p>
          <a:p>
            <a:r>
              <a:rPr lang="nl-NL" dirty="0" err="1" smtClean="0"/>
              <a:t>Communicate</a:t>
            </a:r>
            <a:r>
              <a:rPr lang="nl-NL" dirty="0" smtClean="0"/>
              <a:t> </a:t>
            </a:r>
            <a:r>
              <a:rPr lang="nl-NL" dirty="0" err="1" smtClean="0"/>
              <a:t>presence</a:t>
            </a:r>
            <a:endParaRPr lang="nl-NL" sz="2000" dirty="0" smtClean="0"/>
          </a:p>
          <a:p>
            <a:r>
              <a:rPr lang="nl-NL" i="1" dirty="0" smtClean="0"/>
              <a:t>+ extensions</a:t>
            </a:r>
            <a:endParaRPr lang="nl-NL" sz="2000" i="1" dirty="0" smtClean="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4038496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XMPP over </a:t>
            </a:r>
            <a:r>
              <a:rPr lang="en-US" dirty="0" err="1" smtClean="0"/>
              <a:t>WebSocket</a:t>
            </a:r>
            <a:endParaRPr lang="en-US" dirty="0"/>
          </a:p>
        </p:txBody>
      </p:sp>
      <p:sp>
        <p:nvSpPr>
          <p:cNvPr id="3" name="Content Placeholder 2"/>
          <p:cNvSpPr>
            <a:spLocks noGrp="1"/>
          </p:cNvSpPr>
          <p:nvPr>
            <p:ph idx="1"/>
          </p:nvPr>
        </p:nvSpPr>
        <p:spPr/>
        <p:txBody>
          <a:bodyPr/>
          <a:lstStyle/>
          <a:p>
            <a:pPr marL="0" indent="0">
              <a:buNone/>
            </a:pPr>
            <a:r>
              <a:rPr lang="en-US" dirty="0" smtClean="0"/>
              <a:t>Proposed protocol:</a:t>
            </a:r>
          </a:p>
          <a:p>
            <a:pPr lvl="1"/>
            <a:r>
              <a:rPr lang="en-US" dirty="0" smtClean="0"/>
              <a:t>Add </a:t>
            </a:r>
            <a:r>
              <a:rPr lang="en-US" dirty="0" err="1" smtClean="0"/>
              <a:t>xmpp</a:t>
            </a:r>
            <a:r>
              <a:rPr lang="en-US" dirty="0" smtClean="0"/>
              <a:t> to Sec-</a:t>
            </a:r>
            <a:r>
              <a:rPr lang="en-US" dirty="0" err="1" smtClean="0"/>
              <a:t>WebSocket</a:t>
            </a:r>
            <a:r>
              <a:rPr lang="en-US" dirty="0" smtClean="0"/>
              <a:t>-Protocol header</a:t>
            </a:r>
          </a:p>
          <a:p>
            <a:pPr lvl="1"/>
            <a:r>
              <a:rPr lang="en-US" dirty="0" smtClean="0"/>
              <a:t>Commands: regular XMPP XML</a:t>
            </a:r>
          </a:p>
          <a:p>
            <a:pPr lvl="1"/>
            <a:r>
              <a:rPr lang="en-US" dirty="0" smtClean="0"/>
              <a:t>Stanzas: 1 per </a:t>
            </a:r>
            <a:r>
              <a:rPr lang="en-US" dirty="0" err="1" smtClean="0"/>
              <a:t>WebSocket</a:t>
            </a:r>
            <a:r>
              <a:rPr lang="en-US" dirty="0" smtClean="0"/>
              <a:t> frame</a:t>
            </a:r>
          </a:p>
          <a:p>
            <a:pPr lvl="1"/>
            <a:r>
              <a:rPr lang="en-US" dirty="0" err="1" smtClean="0"/>
              <a:t>Keepalive</a:t>
            </a:r>
            <a:r>
              <a:rPr lang="en-US" dirty="0" smtClean="0"/>
              <a:t>: </a:t>
            </a:r>
            <a:r>
              <a:rPr lang="en-US" dirty="0" err="1" smtClean="0"/>
              <a:t>WebSocket</a:t>
            </a:r>
            <a:r>
              <a:rPr lang="en-US" dirty="0" smtClean="0"/>
              <a:t> PING command</a:t>
            </a:r>
          </a:p>
          <a:p>
            <a:pPr lvl="1"/>
            <a:r>
              <a:rPr lang="en-US" dirty="0" smtClean="0"/>
              <a:t>Shutdown:</a:t>
            </a:r>
          </a:p>
          <a:p>
            <a:pPr lvl="2"/>
            <a:r>
              <a:rPr lang="en-US" dirty="0" smtClean="0"/>
              <a:t>Close XMPP stream normally</a:t>
            </a:r>
          </a:p>
          <a:p>
            <a:pPr lvl="2"/>
            <a:r>
              <a:rPr lang="en-US" dirty="0" smtClean="0"/>
              <a:t>Close </a:t>
            </a:r>
            <a:r>
              <a:rPr lang="en-US" dirty="0" err="1" smtClean="0"/>
              <a:t>WebSocket</a:t>
            </a:r>
            <a:r>
              <a:rPr lang="en-US" dirty="0" smtClean="0"/>
              <a:t> connection</a:t>
            </a:r>
          </a:p>
          <a:p>
            <a:pPr lvl="1"/>
            <a:endParaRPr lang="en-US" dirty="0" smtClean="0"/>
          </a:p>
        </p:txBody>
      </p:sp>
      <p:sp>
        <p:nvSpPr>
          <p:cNvPr id="4" name="TextBox 3"/>
          <p:cNvSpPr txBox="1"/>
          <p:nvPr/>
        </p:nvSpPr>
        <p:spPr>
          <a:xfrm>
            <a:off x="533400" y="838200"/>
            <a:ext cx="5293186" cy="461665"/>
          </a:xfrm>
          <a:prstGeom prst="rect">
            <a:avLst/>
          </a:prstGeom>
          <a:noFill/>
        </p:spPr>
        <p:txBody>
          <a:bodyPr wrap="none" rtlCol="0">
            <a:spAutoFit/>
          </a:bodyPr>
          <a:lstStyle/>
          <a:p>
            <a:r>
              <a:rPr lang="en-US" dirty="0" smtClean="0">
                <a:hlinkClick r:id="rId2"/>
              </a:rPr>
              <a:t>draft-moffitt-xmpp-over-websocket-00</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018484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Google Talk </a:t>
            </a:r>
            <a:endParaRPr lang="nl-NL" dirty="0"/>
          </a:p>
        </p:txBody>
      </p:sp>
      <p:sp>
        <p:nvSpPr>
          <p:cNvPr id="3" name="Content Placeholder 2"/>
          <p:cNvSpPr>
            <a:spLocks noGrp="1"/>
          </p:cNvSpPr>
          <p:nvPr>
            <p:ph idx="1"/>
          </p:nvPr>
        </p:nvSpPr>
        <p:spPr/>
        <p:txBody>
          <a:bodyPr/>
          <a:lstStyle/>
          <a:p>
            <a:r>
              <a:rPr lang="nl-NL" dirty="0"/>
              <a:t>Google Talk</a:t>
            </a:r>
          </a:p>
          <a:p>
            <a:pPr lvl="1"/>
            <a:r>
              <a:rPr lang="nl-NL" dirty="0" err="1"/>
              <a:t>Encrypted</a:t>
            </a:r>
            <a:r>
              <a:rPr lang="nl-NL" dirty="0"/>
              <a:t> (XMPP over TLS)</a:t>
            </a:r>
          </a:p>
          <a:p>
            <a:pPr lvl="1"/>
            <a:r>
              <a:rPr lang="nl-NL" dirty="0" smtClean="0"/>
              <a:t>Integrates w/ any </a:t>
            </a:r>
            <a:r>
              <a:rPr lang="nl-NL" dirty="0"/>
              <a:t>service provider </a:t>
            </a:r>
            <a:r>
              <a:rPr lang="nl-NL" dirty="0" smtClean="0"/>
              <a:t>using XMPP</a:t>
            </a:r>
            <a:endParaRPr lang="nl-NL" dirty="0"/>
          </a:p>
          <a:p>
            <a:pPr lvl="1"/>
            <a:r>
              <a:rPr lang="nl-NL" dirty="0"/>
              <a:t>H</a:t>
            </a:r>
            <a:r>
              <a:rPr lang="nl-NL" dirty="0" smtClean="0"/>
              <a:t>osted </a:t>
            </a:r>
            <a:r>
              <a:rPr lang="nl-NL" dirty="0"/>
              <a:t>at talk.google.com on port 5222</a:t>
            </a:r>
          </a:p>
          <a:p>
            <a:pPr lvl="1"/>
            <a:r>
              <a:rPr lang="nl-NL" dirty="0" err="1"/>
              <a:t>Authentication</a:t>
            </a:r>
            <a:r>
              <a:rPr lang="nl-NL" dirty="0"/>
              <a:t> </a:t>
            </a:r>
            <a:r>
              <a:rPr lang="nl-NL" dirty="0" err="1"/>
              <a:t>through</a:t>
            </a:r>
            <a:r>
              <a:rPr lang="nl-NL" dirty="0"/>
              <a:t> SASL PLAIN</a:t>
            </a:r>
          </a:p>
          <a:p>
            <a:r>
              <a:rPr lang="nl-NL" dirty="0" err="1" smtClean="0"/>
              <a:t>example</a:t>
            </a:r>
            <a:r>
              <a:rPr lang="nl-NL" dirty="0" smtClean="0"/>
              <a:t>: </a:t>
            </a:r>
            <a:r>
              <a:rPr lang="nl-NL" dirty="0" smtClean="0">
                <a:hlinkClick r:id="rId3"/>
              </a:rPr>
              <a:t>http://kaazing.me</a:t>
            </a:r>
            <a:r>
              <a:rPr lang="nl-NL" dirty="0" smtClean="0"/>
              <a:t> </a:t>
            </a:r>
            <a:endParaRPr lang="nl-NL"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4715441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Message Brokers and STOMP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056162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STOMP</a:t>
            </a:r>
            <a:endParaRPr lang="nl-NL" dirty="0"/>
          </a:p>
        </p:txBody>
      </p:sp>
      <p:sp>
        <p:nvSpPr>
          <p:cNvPr id="3" name="Content Placeholder 2"/>
          <p:cNvSpPr>
            <a:spLocks noGrp="1"/>
          </p:cNvSpPr>
          <p:nvPr>
            <p:ph idx="1"/>
          </p:nvPr>
        </p:nvSpPr>
        <p:spPr/>
        <p:txBody>
          <a:bodyPr/>
          <a:lstStyle/>
          <a:p>
            <a:r>
              <a:rPr lang="en-US" dirty="0" smtClean="0"/>
              <a:t>Streaming </a:t>
            </a:r>
            <a:r>
              <a:rPr lang="en-US" dirty="0"/>
              <a:t>Text Oriented Messaging </a:t>
            </a:r>
            <a:r>
              <a:rPr lang="en-US" dirty="0" smtClean="0"/>
              <a:t>Protocol </a:t>
            </a:r>
          </a:p>
          <a:p>
            <a:pPr lvl="1"/>
            <a:r>
              <a:rPr lang="en-US" dirty="0"/>
              <a:t>S</a:t>
            </a:r>
            <a:r>
              <a:rPr lang="en-US" dirty="0" smtClean="0"/>
              <a:t>imple</a:t>
            </a:r>
            <a:r>
              <a:rPr lang="en-US" dirty="0"/>
              <a:t>, </a:t>
            </a:r>
            <a:r>
              <a:rPr lang="en-US" dirty="0" smtClean="0"/>
              <a:t>easily-implemented protocol for use with message brokers</a:t>
            </a:r>
            <a:endParaRPr lang="en-US" dirty="0"/>
          </a:p>
          <a:p>
            <a:pPr lvl="1"/>
            <a:r>
              <a:rPr lang="en-US" dirty="0"/>
              <a:t>P</a:t>
            </a:r>
            <a:r>
              <a:rPr lang="en-US" dirty="0" smtClean="0"/>
              <a:t>rovides </a:t>
            </a:r>
            <a:r>
              <a:rPr lang="en-US" dirty="0"/>
              <a:t>an interoperable wire </a:t>
            </a:r>
            <a:r>
              <a:rPr lang="en-US" dirty="0" smtClean="0"/>
              <a:t>format</a:t>
            </a:r>
          </a:p>
          <a:p>
            <a:pPr lvl="1"/>
            <a:r>
              <a:rPr lang="en-US" dirty="0" smtClean="0"/>
              <a:t>STOMP clients can communicate w/ almost </a:t>
            </a:r>
            <a:r>
              <a:rPr lang="en-US" dirty="0"/>
              <a:t>every available message broker</a:t>
            </a:r>
          </a:p>
        </p:txBody>
      </p:sp>
      <p:sp>
        <p:nvSpPr>
          <p:cNvPr id="5" name="TextBox 4"/>
          <p:cNvSpPr txBox="1"/>
          <p:nvPr/>
        </p:nvSpPr>
        <p:spPr>
          <a:xfrm>
            <a:off x="203271" y="762000"/>
            <a:ext cx="2006529" cy="369332"/>
          </a:xfrm>
          <a:prstGeom prst="rect">
            <a:avLst/>
          </a:prstGeom>
          <a:noFill/>
        </p:spPr>
        <p:txBody>
          <a:bodyPr wrap="none" rtlCol="0">
            <a:spAutoFit/>
          </a:bodyPr>
          <a:lstStyle/>
          <a:p>
            <a:r>
              <a:rPr lang="en-US" sz="1800" dirty="0" smtClean="0">
                <a:hlinkClick r:id="rId3"/>
              </a:rPr>
              <a:t>stomp.github.com</a:t>
            </a:r>
            <a:endParaRPr lang="en-US" sz="1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307443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Apache </a:t>
            </a:r>
            <a:r>
              <a:rPr lang="nl-NL" dirty="0" err="1" smtClean="0"/>
              <a:t>ActiveMQ</a:t>
            </a:r>
            <a:endParaRPr lang="nl-NL" dirty="0"/>
          </a:p>
        </p:txBody>
      </p:sp>
      <p:sp>
        <p:nvSpPr>
          <p:cNvPr id="3" name="Content Placeholder 2"/>
          <p:cNvSpPr>
            <a:spLocks noGrp="1"/>
          </p:cNvSpPr>
          <p:nvPr>
            <p:ph idx="1"/>
          </p:nvPr>
        </p:nvSpPr>
        <p:spPr/>
        <p:txBody>
          <a:bodyPr/>
          <a:lstStyle/>
          <a:p>
            <a:r>
              <a:rPr lang="en-US" dirty="0"/>
              <a:t>O</a:t>
            </a:r>
            <a:r>
              <a:rPr lang="en-US" dirty="0" smtClean="0"/>
              <a:t>pen </a:t>
            </a:r>
            <a:r>
              <a:rPr lang="en-US" dirty="0"/>
              <a:t>source </a:t>
            </a:r>
            <a:r>
              <a:rPr lang="en-US" dirty="0" smtClean="0"/>
              <a:t/>
            </a:r>
            <a:br>
              <a:rPr lang="en-US" dirty="0" smtClean="0"/>
            </a:br>
            <a:r>
              <a:rPr lang="en-US" dirty="0" smtClean="0"/>
              <a:t>message </a:t>
            </a:r>
            <a:r>
              <a:rPr lang="en-US" dirty="0"/>
              <a:t>broker </a:t>
            </a:r>
            <a:r>
              <a:rPr lang="en-US" dirty="0" smtClean="0"/>
              <a:t/>
            </a:r>
            <a:br>
              <a:rPr lang="en-US" dirty="0" smtClean="0"/>
            </a:br>
            <a:r>
              <a:rPr lang="en-US" dirty="0" smtClean="0"/>
              <a:t>and </a:t>
            </a:r>
            <a:r>
              <a:rPr lang="en-US" dirty="0"/>
              <a:t>JMS </a:t>
            </a:r>
            <a:r>
              <a:rPr lang="en-US" dirty="0" smtClean="0"/>
              <a:t>provider</a:t>
            </a:r>
          </a:p>
          <a:p>
            <a:r>
              <a:rPr lang="en-US" dirty="0" smtClean="0"/>
              <a:t>Provides </a:t>
            </a:r>
            <a:r>
              <a:rPr lang="en-US" dirty="0"/>
              <a:t>a </a:t>
            </a:r>
            <a:r>
              <a:rPr lang="en-US" dirty="0" smtClean="0"/>
              <a:t/>
            </a:r>
            <a:br>
              <a:rPr lang="en-US" dirty="0" smtClean="0"/>
            </a:br>
            <a:r>
              <a:rPr lang="en-US" dirty="0" smtClean="0"/>
              <a:t>publish</a:t>
            </a:r>
            <a:r>
              <a:rPr lang="en-US" dirty="0"/>
              <a:t>-subscribe model based on </a:t>
            </a:r>
            <a:r>
              <a:rPr lang="en-US" dirty="0" smtClean="0"/>
              <a:t>JMS </a:t>
            </a:r>
            <a:r>
              <a:rPr lang="en-US" dirty="0"/>
              <a:t>(Java Message Service) specification</a:t>
            </a:r>
            <a:endParaRPr lang="en-US" dirty="0" smtClean="0"/>
          </a:p>
          <a:p>
            <a:r>
              <a:rPr lang="en-US" dirty="0" smtClean="0"/>
              <a:t>Includes built</a:t>
            </a:r>
            <a:r>
              <a:rPr lang="en-US" dirty="0"/>
              <a:t>-in support for </a:t>
            </a:r>
            <a:r>
              <a:rPr lang="en-US" dirty="0" smtClean="0"/>
              <a:t>STOMP</a:t>
            </a:r>
            <a:endParaRPr lang="en-US" dirty="0"/>
          </a:p>
        </p:txBody>
      </p:sp>
      <p:pic>
        <p:nvPicPr>
          <p:cNvPr id="5" name="Content Placeholder 4" descr="Screen shot 2010-07-29 at 9.26.44 AM.png"/>
          <p:cNvPicPr>
            <a:picLocks noChangeAspect="1"/>
          </p:cNvPicPr>
          <p:nvPr/>
        </p:nvPicPr>
        <p:blipFill rotWithShape="1">
          <a:blip r:embed="rId3" cstate="print"/>
          <a:srcRect t="-1091" b="-482"/>
          <a:stretch/>
        </p:blipFill>
        <p:spPr bwMode="auto">
          <a:xfrm>
            <a:off x="4419600" y="1159933"/>
            <a:ext cx="4343400" cy="1811867"/>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0877419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STOMP and WebSocket</a:t>
            </a:r>
            <a:endParaRPr lang="nl-NL" dirty="0"/>
          </a:p>
        </p:txBody>
      </p:sp>
      <p:sp>
        <p:nvSpPr>
          <p:cNvPr id="3" name="Content Placeholder 2"/>
          <p:cNvSpPr>
            <a:spLocks noGrp="1"/>
          </p:cNvSpPr>
          <p:nvPr>
            <p:ph sz="half" idx="1"/>
          </p:nvPr>
        </p:nvSpPr>
        <p:spPr/>
        <p:txBody>
          <a:bodyPr/>
          <a:lstStyle/>
          <a:p>
            <a:r>
              <a:rPr lang="en-US" dirty="0" smtClean="0"/>
              <a:t>Direct link between the </a:t>
            </a:r>
            <a:r>
              <a:rPr lang="en-US" dirty="0"/>
              <a:t>browser </a:t>
            </a:r>
            <a:r>
              <a:rPr lang="en-US" dirty="0" smtClean="0"/>
              <a:t>&amp; JMS broker</a:t>
            </a:r>
            <a:endParaRPr lang="en-US" dirty="0"/>
          </a:p>
          <a:p>
            <a:r>
              <a:rPr lang="en-US" dirty="0" smtClean="0"/>
              <a:t>Radically simplified </a:t>
            </a:r>
            <a:r>
              <a:rPr lang="en-US" dirty="0"/>
              <a:t>application </a:t>
            </a:r>
            <a:r>
              <a:rPr lang="en-US" dirty="0" smtClean="0"/>
              <a:t>design</a:t>
            </a:r>
            <a:endParaRPr lang="nl-NL"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830474477"/>
              </p:ext>
            </p:extLst>
          </p:nvPr>
        </p:nvGraphicFramePr>
        <p:xfrm>
          <a:off x="4686300" y="1219200"/>
          <a:ext cx="4000500" cy="2225040"/>
        </p:xfrm>
        <a:graphic>
          <a:graphicData uri="http://schemas.openxmlformats.org/drawingml/2006/table">
            <a:tbl>
              <a:tblPr firstRow="1" bandRow="1">
                <a:tableStyleId>{2A488322-F2BA-4B5B-9748-0D474271808F}</a:tableStyleId>
              </a:tblPr>
              <a:tblGrid>
                <a:gridCol w="4000500"/>
              </a:tblGrid>
              <a:tr h="370840">
                <a:tc>
                  <a:txBody>
                    <a:bodyPr/>
                    <a:lstStyle/>
                    <a:p>
                      <a:r>
                        <a:rPr lang="en-US" dirty="0" smtClean="0"/>
                        <a:t>STOMP</a:t>
                      </a:r>
                      <a:r>
                        <a:rPr lang="en-US" baseline="0" dirty="0" smtClean="0"/>
                        <a:t> + </a:t>
                      </a:r>
                      <a:r>
                        <a:rPr lang="en-US" baseline="0" dirty="0" err="1" smtClean="0"/>
                        <a:t>WebSocket</a:t>
                      </a:r>
                      <a:r>
                        <a:rPr lang="en-US" baseline="0" dirty="0" smtClean="0"/>
                        <a:t> Providers</a:t>
                      </a:r>
                      <a:endParaRPr lang="en-US" dirty="0"/>
                    </a:p>
                  </a:txBody>
                  <a:tcPr/>
                </a:tc>
              </a:tr>
              <a:tr h="370840">
                <a:tc>
                  <a:txBody>
                    <a:bodyPr/>
                    <a:lstStyle/>
                    <a:p>
                      <a:r>
                        <a:rPr lang="en-US" dirty="0" smtClean="0">
                          <a:hlinkClick r:id="rId3"/>
                        </a:rPr>
                        <a:t>stomp-</a:t>
                      </a:r>
                      <a:r>
                        <a:rPr lang="en-US" dirty="0" err="1" smtClean="0">
                          <a:hlinkClick r:id="rId3"/>
                        </a:rPr>
                        <a:t>websocket</a:t>
                      </a:r>
                      <a:endParaRPr lang="en-US" dirty="0"/>
                    </a:p>
                  </a:txBody>
                  <a:tcPr/>
                </a:tc>
              </a:tr>
              <a:tr h="370840">
                <a:tc>
                  <a:txBody>
                    <a:bodyPr/>
                    <a:lstStyle/>
                    <a:p>
                      <a:r>
                        <a:rPr lang="en-US" dirty="0" err="1" smtClean="0">
                          <a:hlinkClick r:id="rId4"/>
                        </a:rPr>
                        <a:t>Stomple</a:t>
                      </a:r>
                      <a:endParaRPr lang="en-US" dirty="0"/>
                    </a:p>
                  </a:txBody>
                  <a:tcPr/>
                </a:tc>
              </a:tr>
              <a:tr h="370840">
                <a:tc>
                  <a:txBody>
                    <a:bodyPr/>
                    <a:lstStyle/>
                    <a:p>
                      <a:r>
                        <a:rPr lang="en-US" dirty="0" smtClean="0">
                          <a:hlinkClick r:id="rId5"/>
                        </a:rPr>
                        <a:t>Apache </a:t>
                      </a:r>
                      <a:r>
                        <a:rPr lang="en-US" dirty="0" err="1" smtClean="0">
                          <a:hlinkClick r:id="rId5"/>
                        </a:rPr>
                        <a:t>ActiveMQ</a:t>
                      </a:r>
                      <a:endParaRPr lang="en-US" dirty="0"/>
                    </a:p>
                  </a:txBody>
                  <a:tcPr/>
                </a:tc>
              </a:tr>
              <a:tr h="370840">
                <a:tc>
                  <a:txBody>
                    <a:bodyPr/>
                    <a:lstStyle/>
                    <a:p>
                      <a:r>
                        <a:rPr lang="en-US" dirty="0" smtClean="0">
                          <a:hlinkClick r:id="rId6"/>
                        </a:rPr>
                        <a:t>TorqueBox</a:t>
                      </a:r>
                      <a:r>
                        <a:rPr lang="en-US" dirty="0" smtClean="0"/>
                        <a:t> (Ruby)</a:t>
                      </a:r>
                      <a:endParaRPr lang="en-US" dirty="0"/>
                    </a:p>
                  </a:txBody>
                  <a:tcPr/>
                </a:tc>
              </a:tr>
              <a:tr h="370840">
                <a:tc>
                  <a:txBody>
                    <a:bodyPr/>
                    <a:lstStyle/>
                    <a:p>
                      <a:r>
                        <a:rPr lang="en-US" dirty="0" smtClean="0"/>
                        <a:t>Kaazing Web Gateway </a:t>
                      </a:r>
                      <a:r>
                        <a:rPr lang="en-US" dirty="0" smtClean="0">
                          <a:hlinkClick r:id="rId7"/>
                        </a:rPr>
                        <a:t>JMS edition</a:t>
                      </a:r>
                      <a:endParaRPr lang="en-US" dirty="0"/>
                    </a:p>
                  </a:txBody>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5953305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a:t>
            </a:r>
            <a:r>
              <a:rPr lang="en-US" dirty="0" err="1" smtClean="0"/>
              <a:t>peterlubbers</a:t>
            </a:r>
            <a:endParaRPr lang="en-US" dirty="0"/>
          </a:p>
        </p:txBody>
      </p:sp>
      <p:pic>
        <p:nvPicPr>
          <p:cNvPr id="11" name="Picture 10" descr="apress-book.png"/>
          <p:cNvPicPr>
            <a:picLocks noChangeAspect="1"/>
          </p:cNvPicPr>
          <p:nvPr/>
        </p:nvPicPr>
        <p:blipFill>
          <a:blip r:embed="rId2"/>
          <a:stretch>
            <a:fillRect/>
          </a:stretch>
        </p:blipFill>
        <p:spPr>
          <a:xfrm>
            <a:off x="6947646" y="1417064"/>
            <a:ext cx="2014924" cy="2545933"/>
          </a:xfrm>
          <a:prstGeom prst="rect">
            <a:avLst/>
          </a:prstGeom>
        </p:spPr>
      </p:pic>
      <p:pic>
        <p:nvPicPr>
          <p:cNvPr id="12" name="Picture 11" descr="global_21034828.jpeg"/>
          <p:cNvPicPr>
            <a:picLocks noChangeAspect="1"/>
          </p:cNvPicPr>
          <p:nvPr/>
        </p:nvPicPr>
        <p:blipFill>
          <a:blip r:embed="rId3"/>
          <a:stretch>
            <a:fillRect/>
          </a:stretch>
        </p:blipFill>
        <p:spPr>
          <a:xfrm>
            <a:off x="6954665" y="4233181"/>
            <a:ext cx="1843981" cy="1843981"/>
          </a:xfrm>
          <a:prstGeom prst="rect">
            <a:avLst/>
          </a:prstGeom>
        </p:spPr>
      </p:pic>
      <p:sp>
        <p:nvSpPr>
          <p:cNvPr id="14" name="Content Placeholder 13"/>
          <p:cNvSpPr>
            <a:spLocks noGrp="1"/>
          </p:cNvSpPr>
          <p:nvPr>
            <p:ph idx="1"/>
          </p:nvPr>
        </p:nvSpPr>
        <p:spPr>
          <a:xfrm>
            <a:off x="457200" y="838200"/>
            <a:ext cx="7180943" cy="4641955"/>
          </a:xfrm>
        </p:spPr>
        <p:txBody>
          <a:bodyPr/>
          <a:lstStyle/>
          <a:p>
            <a:r>
              <a:rPr lang="en-US" dirty="0" smtClean="0"/>
              <a:t>Sr. Director Technical Communication</a:t>
            </a:r>
            <a:br>
              <a:rPr lang="en-US" dirty="0" smtClean="0"/>
            </a:br>
            <a:r>
              <a:rPr lang="en-US" dirty="0" err="1" smtClean="0"/>
              <a:t>Kaazing</a:t>
            </a:r>
            <a:r>
              <a:rPr lang="en-US" dirty="0" smtClean="0"/>
              <a:t> (we’re hiring)</a:t>
            </a:r>
          </a:p>
          <a:p>
            <a:r>
              <a:rPr lang="en-US" dirty="0" smtClean="0"/>
              <a:t>Author, Pro HTML5 </a:t>
            </a:r>
            <a:r>
              <a:rPr lang="en-US" dirty="0" smtClean="0"/>
              <a:t>Programming</a:t>
            </a:r>
          </a:p>
          <a:p>
            <a:r>
              <a:rPr lang="en-US" dirty="0" smtClean="0"/>
              <a:t>Founder San Francisco HTML5 User Group</a:t>
            </a:r>
            <a:endParaRPr lang="en-US" dirty="0" smtClean="0"/>
          </a:p>
          <a:p>
            <a:r>
              <a:rPr lang="en-US" dirty="0" smtClean="0"/>
              <a:t>HTML5… it’s how I roll</a:t>
            </a:r>
            <a:endParaRPr lang="en-US" dirty="0"/>
          </a:p>
        </p:txBody>
      </p:sp>
      <p:pic>
        <p:nvPicPr>
          <p:cNvPr id="15" name="Picture 14" descr="IMG_1164.jpg"/>
          <p:cNvPicPr>
            <a:picLocks noChangeAspect="1"/>
          </p:cNvPicPr>
          <p:nvPr/>
        </p:nvPicPr>
        <p:blipFill>
          <a:blip r:embed="rId4"/>
          <a:stretch>
            <a:fillRect/>
          </a:stretch>
        </p:blipFill>
        <p:spPr>
          <a:xfrm>
            <a:off x="889000" y="3854139"/>
            <a:ext cx="3346878" cy="249982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STOMP Protocol</a:t>
            </a:r>
            <a:endParaRPr lang="nl-NL" dirty="0"/>
          </a:p>
        </p:txBody>
      </p:sp>
      <p:sp>
        <p:nvSpPr>
          <p:cNvPr id="5" name="Text Placeholder 4"/>
          <p:cNvSpPr>
            <a:spLocks noGrp="1"/>
          </p:cNvSpPr>
          <p:nvPr>
            <p:ph type="body" idx="1"/>
          </p:nvPr>
        </p:nvSpPr>
        <p:spPr>
          <a:xfrm>
            <a:off x="457200" y="1047750"/>
            <a:ext cx="4040188" cy="639762"/>
          </a:xfrm>
        </p:spPr>
        <p:txBody>
          <a:bodyPr/>
          <a:lstStyle/>
          <a:p>
            <a:r>
              <a:rPr lang="en-US" dirty="0" smtClean="0"/>
              <a:t>Message Structure</a:t>
            </a:r>
            <a:endParaRPr lang="en-US" dirty="0"/>
          </a:p>
        </p:txBody>
      </p:sp>
      <p:sp>
        <p:nvSpPr>
          <p:cNvPr id="3" name="Content Placeholder 2"/>
          <p:cNvSpPr>
            <a:spLocks noGrp="1"/>
          </p:cNvSpPr>
          <p:nvPr>
            <p:ph sz="half" idx="2"/>
          </p:nvPr>
        </p:nvSpPr>
        <p:spPr>
          <a:xfrm>
            <a:off x="457200" y="1687512"/>
            <a:ext cx="4040188" cy="3951288"/>
          </a:xfrm>
        </p:spPr>
        <p:txBody>
          <a:bodyPr/>
          <a:lstStyle/>
          <a:p>
            <a:r>
              <a:rPr lang="en-US" dirty="0" smtClean="0"/>
              <a:t>Frame-based</a:t>
            </a:r>
          </a:p>
          <a:p>
            <a:r>
              <a:rPr lang="en-US" dirty="0" smtClean="0"/>
              <a:t>Request-response</a:t>
            </a:r>
          </a:p>
          <a:p>
            <a:r>
              <a:rPr lang="en-US" dirty="0" smtClean="0"/>
              <a:t>Heartbeat optional</a:t>
            </a:r>
          </a:p>
          <a:p>
            <a:endParaRPr lang="en-US" dirty="0"/>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412565561"/>
              </p:ext>
            </p:extLst>
          </p:nvPr>
        </p:nvGraphicFramePr>
        <p:xfrm>
          <a:off x="4645025" y="1432560"/>
          <a:ext cx="4041776" cy="3977640"/>
        </p:xfrm>
        <a:graphic>
          <a:graphicData uri="http://schemas.openxmlformats.org/drawingml/2006/table">
            <a:tbl>
              <a:tblPr firstRow="1" bandRow="1">
                <a:tableStyleId>{93296810-A885-4BE3-A3E7-6D5BEEA58F35}</a:tableStyleId>
              </a:tblPr>
              <a:tblGrid>
                <a:gridCol w="2020888"/>
                <a:gridCol w="2020888"/>
              </a:tblGrid>
              <a:tr h="370840">
                <a:tc>
                  <a:txBody>
                    <a:bodyPr/>
                    <a:lstStyle/>
                    <a:p>
                      <a:r>
                        <a:rPr lang="en-US" dirty="0" smtClean="0"/>
                        <a:t>Client Commands</a:t>
                      </a:r>
                      <a:endParaRPr lang="en-US" dirty="0"/>
                    </a:p>
                  </a:txBody>
                  <a:tcPr/>
                </a:tc>
                <a:tc>
                  <a:txBody>
                    <a:bodyPr/>
                    <a:lstStyle/>
                    <a:p>
                      <a:r>
                        <a:rPr lang="en-US" dirty="0" smtClean="0"/>
                        <a:t>Server Responses</a:t>
                      </a:r>
                      <a:endParaRPr lang="en-US" dirty="0"/>
                    </a:p>
                  </a:txBody>
                  <a:tcPr/>
                </a:tc>
              </a:tr>
              <a:tr h="370840">
                <a:tc>
                  <a:txBody>
                    <a:bodyPr/>
                    <a:lstStyle/>
                    <a:p>
                      <a:r>
                        <a:rPr lang="en-US" dirty="0" smtClean="0"/>
                        <a:t>ABORT</a:t>
                      </a:r>
                      <a:endParaRPr lang="en-US" dirty="0"/>
                    </a:p>
                  </a:txBody>
                  <a:tcPr/>
                </a:tc>
                <a:tc>
                  <a:txBody>
                    <a:bodyPr/>
                    <a:lstStyle/>
                    <a:p>
                      <a:r>
                        <a:rPr lang="en-US" dirty="0" smtClean="0"/>
                        <a:t>ERROR</a:t>
                      </a:r>
                      <a:endParaRPr lang="en-US" dirty="0"/>
                    </a:p>
                  </a:txBody>
                  <a:tcPr/>
                </a:tc>
              </a:tr>
              <a:tr h="370840">
                <a:tc>
                  <a:txBody>
                    <a:bodyPr/>
                    <a:lstStyle/>
                    <a:p>
                      <a:r>
                        <a:rPr lang="en-US" dirty="0" smtClean="0"/>
                        <a:t>ACK</a:t>
                      </a:r>
                      <a:endParaRPr lang="en-US" dirty="0"/>
                    </a:p>
                  </a:txBody>
                  <a:tcPr/>
                </a:tc>
                <a:tc>
                  <a:txBody>
                    <a:bodyPr/>
                    <a:lstStyle/>
                    <a:p>
                      <a:r>
                        <a:rPr lang="en-US" dirty="0" smtClean="0"/>
                        <a:t>MESSAGE</a:t>
                      </a:r>
                      <a:endParaRPr lang="en-US" dirty="0"/>
                    </a:p>
                  </a:txBody>
                  <a:tcPr/>
                </a:tc>
              </a:tr>
              <a:tr h="370840">
                <a:tc>
                  <a:txBody>
                    <a:bodyPr/>
                    <a:lstStyle/>
                    <a:p>
                      <a:r>
                        <a:rPr lang="en-US" dirty="0" smtClean="0"/>
                        <a:t>BEGIN</a:t>
                      </a:r>
                      <a:endParaRPr lang="en-US" dirty="0"/>
                    </a:p>
                  </a:txBody>
                  <a:tcPr/>
                </a:tc>
                <a:tc>
                  <a:txBody>
                    <a:bodyPr/>
                    <a:lstStyle/>
                    <a:p>
                      <a:r>
                        <a:rPr lang="en-US" dirty="0" smtClean="0"/>
                        <a:t>RECEIPT</a:t>
                      </a:r>
                      <a:endParaRPr lang="en-US" dirty="0"/>
                    </a:p>
                  </a:txBody>
                  <a:tcPr/>
                </a:tc>
              </a:tr>
              <a:tr h="370840">
                <a:tc>
                  <a:txBody>
                    <a:bodyPr/>
                    <a:lstStyle/>
                    <a:p>
                      <a:r>
                        <a:rPr lang="en-US" dirty="0" smtClean="0"/>
                        <a:t>COMMIT</a:t>
                      </a:r>
                      <a:endParaRPr lang="en-US" dirty="0"/>
                    </a:p>
                  </a:txBody>
                  <a:tcPr/>
                </a:tc>
                <a:tc>
                  <a:txBody>
                    <a:bodyPr/>
                    <a:lstStyle/>
                    <a:p>
                      <a:endParaRPr lang="en-US"/>
                    </a:p>
                  </a:txBody>
                  <a:tcPr/>
                </a:tc>
              </a:tr>
              <a:tr h="370840">
                <a:tc>
                  <a:txBody>
                    <a:bodyPr/>
                    <a:lstStyle/>
                    <a:p>
                      <a:r>
                        <a:rPr lang="en-US" dirty="0" smtClean="0"/>
                        <a:t>CONNECT</a:t>
                      </a:r>
                      <a:endParaRPr lang="en-US" dirty="0"/>
                    </a:p>
                  </a:txBody>
                  <a:tcPr/>
                </a:tc>
                <a:tc>
                  <a:txBody>
                    <a:bodyPr/>
                    <a:lstStyle/>
                    <a:p>
                      <a:endParaRPr lang="en-US"/>
                    </a:p>
                  </a:txBody>
                  <a:tcPr/>
                </a:tc>
              </a:tr>
              <a:tr h="370840">
                <a:tc>
                  <a:txBody>
                    <a:bodyPr/>
                    <a:lstStyle/>
                    <a:p>
                      <a:r>
                        <a:rPr lang="en-US" dirty="0" smtClean="0"/>
                        <a:t>DISCONNECT</a:t>
                      </a:r>
                      <a:endParaRPr lang="en-US" dirty="0"/>
                    </a:p>
                  </a:txBody>
                  <a:tcPr/>
                </a:tc>
                <a:tc>
                  <a:txBody>
                    <a:bodyPr/>
                    <a:lstStyle/>
                    <a:p>
                      <a:endParaRPr lang="en-US"/>
                    </a:p>
                  </a:txBody>
                  <a:tcPr/>
                </a:tc>
              </a:tr>
              <a:tr h="370840">
                <a:tc>
                  <a:txBody>
                    <a:bodyPr/>
                    <a:lstStyle/>
                    <a:p>
                      <a:r>
                        <a:rPr lang="en-US" dirty="0" smtClean="0"/>
                        <a:t>SEND</a:t>
                      </a:r>
                      <a:endParaRPr lang="en-US" dirty="0"/>
                    </a:p>
                  </a:txBody>
                  <a:tcPr/>
                </a:tc>
                <a:tc>
                  <a:txBody>
                    <a:bodyPr/>
                    <a:lstStyle/>
                    <a:p>
                      <a:endParaRPr lang="en-US"/>
                    </a:p>
                  </a:txBody>
                  <a:tcPr/>
                </a:tc>
              </a:tr>
              <a:tr h="370840">
                <a:tc>
                  <a:txBody>
                    <a:bodyPr/>
                    <a:lstStyle/>
                    <a:p>
                      <a:r>
                        <a:rPr lang="en-US" dirty="0" smtClean="0"/>
                        <a:t>SUBSCRIBE</a:t>
                      </a:r>
                      <a:endParaRPr lang="en-US" dirty="0"/>
                    </a:p>
                  </a:txBody>
                  <a:tcPr/>
                </a:tc>
                <a:tc>
                  <a:txBody>
                    <a:bodyPr/>
                    <a:lstStyle/>
                    <a:p>
                      <a:endParaRPr lang="en-US"/>
                    </a:p>
                  </a:txBody>
                  <a:tcPr/>
                </a:tc>
              </a:tr>
              <a:tr h="370840">
                <a:tc>
                  <a:txBody>
                    <a:bodyPr/>
                    <a:lstStyle/>
                    <a:p>
                      <a:r>
                        <a:rPr lang="en-US" dirty="0" smtClean="0"/>
                        <a:t>UNSUBSCRIBE</a:t>
                      </a:r>
                      <a:endParaRPr lang="en-US" dirty="0"/>
                    </a:p>
                  </a:txBody>
                  <a:tcPr/>
                </a:tc>
                <a:tc>
                  <a:txBody>
                    <a:bodyPr/>
                    <a:lstStyle/>
                    <a:p>
                      <a:endParaRPr lang="en-US" dirty="0"/>
                    </a:p>
                  </a:txBody>
                  <a:tcPr/>
                </a:tc>
              </a:tr>
            </a:tbl>
          </a:graphicData>
        </a:graphic>
      </p:graphicFrame>
      <p:sp>
        <p:nvSpPr>
          <p:cNvPr id="8" name="TextBox 7"/>
          <p:cNvSpPr txBox="1"/>
          <p:nvPr/>
        </p:nvSpPr>
        <p:spPr>
          <a:xfrm>
            <a:off x="609600" y="3625096"/>
            <a:ext cx="3276600" cy="1785104"/>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200" dirty="0">
                <a:latin typeface="Courier New"/>
                <a:cs typeface="Courier New"/>
              </a:rPr>
              <a:t>COMMAND</a:t>
            </a:r>
          </a:p>
          <a:p>
            <a:r>
              <a:rPr lang="en-US" sz="2200" dirty="0">
                <a:latin typeface="Courier New"/>
                <a:cs typeface="Courier New"/>
              </a:rPr>
              <a:t>header1:value1</a:t>
            </a:r>
          </a:p>
          <a:p>
            <a:r>
              <a:rPr lang="en-US" sz="2200" dirty="0">
                <a:latin typeface="Courier New"/>
                <a:cs typeface="Courier New"/>
              </a:rPr>
              <a:t>header2:value2</a:t>
            </a:r>
          </a:p>
          <a:p>
            <a:endParaRPr lang="en-US" sz="2200" dirty="0">
              <a:latin typeface="Courier New"/>
              <a:cs typeface="Courier New"/>
            </a:endParaRPr>
          </a:p>
          <a:p>
            <a:r>
              <a:rPr lang="en-US" sz="2200" dirty="0">
                <a:latin typeface="Courier New"/>
                <a:cs typeface="Courier New"/>
              </a:rPr>
              <a:t>Body^@</a:t>
            </a:r>
          </a:p>
        </p:txBody>
      </p:sp>
      <p:sp>
        <p:nvSpPr>
          <p:cNvPr id="9" name="TextBox 8"/>
          <p:cNvSpPr txBox="1"/>
          <p:nvPr/>
        </p:nvSpPr>
        <p:spPr>
          <a:xfrm>
            <a:off x="228600" y="762000"/>
            <a:ext cx="2536159" cy="369332"/>
          </a:xfrm>
          <a:prstGeom prst="rect">
            <a:avLst/>
          </a:prstGeom>
          <a:noFill/>
        </p:spPr>
        <p:txBody>
          <a:bodyPr wrap="none" rtlCol="0">
            <a:spAutoFit/>
          </a:bodyPr>
          <a:lstStyle/>
          <a:p>
            <a:r>
              <a:rPr lang="en-US" sz="1800" dirty="0" smtClean="0">
                <a:hlinkClick r:id="rId3"/>
              </a:rPr>
              <a:t>Specification @ Github</a:t>
            </a:r>
            <a:endParaRPr lang="en-US" sz="1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252162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Preview</a:t>
            </a:r>
            <a:endParaRPr lang="en-US" dirty="0"/>
          </a:p>
        </p:txBody>
      </p:sp>
      <p:pic>
        <p:nvPicPr>
          <p:cNvPr id="4" name="Content Placeholder 3" descr="protocol-libraries-system-schematic.jpg"/>
          <p:cNvPicPr>
            <a:picLocks noGrp="1" noChangeAspect="1"/>
          </p:cNvPicPr>
          <p:nvPr>
            <p:ph idx="1"/>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3438" b="-23438"/>
          <a:stretch>
            <a:fillRect/>
          </a:stretch>
        </p:blipFill>
        <p:spPr>
          <a:xfrm>
            <a:off x="228600" y="1295400"/>
            <a:ext cx="8686800" cy="4876800"/>
          </a:xfrm>
        </p:spPr>
      </p:pic>
      <p:sp>
        <p:nvSpPr>
          <p:cNvPr id="5" name="TextBox 4"/>
          <p:cNvSpPr txBox="1"/>
          <p:nvPr/>
        </p:nvSpPr>
        <p:spPr>
          <a:xfrm>
            <a:off x="228600" y="695980"/>
            <a:ext cx="3257472" cy="523220"/>
          </a:xfrm>
          <a:prstGeom prst="rect">
            <a:avLst/>
          </a:prstGeom>
          <a:noFill/>
        </p:spPr>
        <p:txBody>
          <a:bodyPr wrap="none" rtlCol="0">
            <a:spAutoFit/>
          </a:bodyPr>
          <a:lstStyle/>
          <a:p>
            <a:r>
              <a:rPr lang="en-US" sz="2800" b="1" dirty="0" smtClean="0"/>
              <a:t>Protocol Libraries</a:t>
            </a:r>
            <a:endParaRPr lang="en-US" sz="2800" b="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066165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Preview</a:t>
            </a:r>
            <a:endParaRPr lang="en-US" dirty="0"/>
          </a:p>
        </p:txBody>
      </p:sp>
      <p:sp>
        <p:nvSpPr>
          <p:cNvPr id="3" name="Content Placeholder 2"/>
          <p:cNvSpPr>
            <a:spLocks noGrp="1"/>
          </p:cNvSpPr>
          <p:nvPr>
            <p:ph idx="1"/>
          </p:nvPr>
        </p:nvSpPr>
        <p:spPr>
          <a:xfrm>
            <a:off x="228600" y="1295400"/>
            <a:ext cx="8686800" cy="4876800"/>
          </a:xfrm>
        </p:spPr>
        <p:txBody>
          <a:bodyPr/>
          <a:lstStyle/>
          <a:p>
            <a:pPr marL="0" indent="0">
              <a:buNone/>
            </a:pPr>
            <a:r>
              <a:rPr lang="en-US" dirty="0" smtClean="0"/>
              <a:t>Ingredients:</a:t>
            </a:r>
          </a:p>
          <a:p>
            <a:pPr lvl="1"/>
            <a:r>
              <a:rPr lang="en-US" dirty="0" smtClean="0"/>
              <a:t>Safari 5.0+ Browser</a:t>
            </a:r>
          </a:p>
          <a:p>
            <a:pPr lvl="2"/>
            <a:r>
              <a:rPr lang="en-US" dirty="0" smtClean="0"/>
              <a:t>Others not guaranteed</a:t>
            </a:r>
          </a:p>
          <a:p>
            <a:pPr lvl="1"/>
            <a:r>
              <a:rPr lang="en-US" dirty="0" smtClean="0"/>
              <a:t>Apache web server (</a:t>
            </a:r>
            <a:r>
              <a:rPr lang="en-US" dirty="0" err="1" smtClean="0"/>
              <a:t>httpd</a:t>
            </a:r>
            <a:r>
              <a:rPr lang="en-US" dirty="0" smtClean="0"/>
              <a:t>)</a:t>
            </a:r>
          </a:p>
          <a:p>
            <a:pPr lvl="2"/>
            <a:r>
              <a:rPr lang="en-US" dirty="0" smtClean="0"/>
              <a:t>Pre-installed on OS X, Windows installer provided</a:t>
            </a:r>
          </a:p>
          <a:p>
            <a:pPr lvl="1"/>
            <a:r>
              <a:rPr lang="en-US" dirty="0" smtClean="0"/>
              <a:t>Apache </a:t>
            </a:r>
            <a:r>
              <a:rPr lang="en-US" dirty="0" err="1" smtClean="0"/>
              <a:t>ActiveMQ</a:t>
            </a:r>
            <a:r>
              <a:rPr lang="en-US" dirty="0" smtClean="0"/>
              <a:t> (</a:t>
            </a:r>
            <a:r>
              <a:rPr lang="en-US" dirty="0" err="1" smtClean="0"/>
              <a:t>localhost</a:t>
            </a:r>
            <a:r>
              <a:rPr lang="en-US" dirty="0" smtClean="0"/>
              <a:t> or cloud)</a:t>
            </a:r>
          </a:p>
          <a:p>
            <a:pPr lvl="2"/>
            <a:r>
              <a:rPr lang="en-US" dirty="0" smtClean="0"/>
              <a:t>IMPORTANT: Add </a:t>
            </a:r>
            <a:r>
              <a:rPr lang="en-US" dirty="0" smtClean="0">
                <a:latin typeface="Courier New"/>
                <a:cs typeface="Courier New"/>
              </a:rPr>
              <a:t>stomp</a:t>
            </a:r>
            <a:r>
              <a:rPr lang="en-US" dirty="0" smtClean="0"/>
              <a:t> and </a:t>
            </a:r>
            <a:r>
              <a:rPr lang="en-US" dirty="0" err="1">
                <a:latin typeface="Courier New"/>
                <a:cs typeface="Courier New"/>
              </a:rPr>
              <a:t>websocket</a:t>
            </a:r>
            <a:r>
              <a:rPr lang="en-US" dirty="0" smtClean="0"/>
              <a:t> transport connectors</a:t>
            </a:r>
          </a:p>
          <a:p>
            <a:pPr lvl="1"/>
            <a:r>
              <a:rPr lang="en-US" dirty="0" smtClean="0"/>
              <a:t>Stock data source</a:t>
            </a:r>
          </a:p>
          <a:p>
            <a:pPr lvl="1"/>
            <a:r>
              <a:rPr lang="en-US" dirty="0" smtClean="0"/>
              <a:t>Starter files</a:t>
            </a:r>
          </a:p>
          <a:p>
            <a:pPr lvl="2"/>
            <a:r>
              <a:rPr lang="en-US" dirty="0"/>
              <a:t>s</a:t>
            </a:r>
            <a:r>
              <a:rPr lang="en-US" dirty="0" smtClean="0"/>
              <a:t>tomp-</a:t>
            </a:r>
            <a:r>
              <a:rPr lang="en-US" dirty="0" err="1" smtClean="0"/>
              <a:t>websocket</a:t>
            </a:r>
            <a:r>
              <a:rPr lang="en-US" dirty="0" smtClean="0"/>
              <a:t> library</a:t>
            </a:r>
          </a:p>
          <a:p>
            <a:pPr lvl="2"/>
            <a:r>
              <a:rPr lang="en-US" dirty="0" smtClean="0"/>
              <a:t>HTML &amp; CSS starters</a:t>
            </a:r>
          </a:p>
        </p:txBody>
      </p:sp>
      <p:sp>
        <p:nvSpPr>
          <p:cNvPr id="5" name="TextBox 4"/>
          <p:cNvSpPr txBox="1"/>
          <p:nvPr/>
        </p:nvSpPr>
        <p:spPr>
          <a:xfrm>
            <a:off x="228600" y="695980"/>
            <a:ext cx="3257472" cy="523220"/>
          </a:xfrm>
          <a:prstGeom prst="rect">
            <a:avLst/>
          </a:prstGeom>
          <a:noFill/>
        </p:spPr>
        <p:txBody>
          <a:bodyPr wrap="none" rtlCol="0">
            <a:spAutoFit/>
          </a:bodyPr>
          <a:lstStyle/>
          <a:p>
            <a:r>
              <a:rPr lang="en-US" sz="2800" b="1" dirty="0" smtClean="0"/>
              <a:t>Protocol Libraries</a:t>
            </a:r>
            <a:endParaRPr lang="en-US" sz="2800" b="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78495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47800"/>
            <a:ext cx="7315200" cy="1219200"/>
          </a:xfrm>
        </p:spPr>
        <p:txBody>
          <a:bodyPr/>
          <a:lstStyle/>
          <a:p>
            <a:pPr algn="ctr"/>
            <a:r>
              <a:rPr lang="nl-NL" sz="4800" dirty="0" smtClean="0"/>
              <a:t>Lab:</a:t>
            </a:r>
            <a:br>
              <a:rPr lang="nl-NL" sz="4800" dirty="0" smtClean="0"/>
            </a:br>
            <a:r>
              <a:rPr lang="nl-NL" sz="4800" i="1" dirty="0" smtClean="0"/>
              <a:t>Protocol Libraries</a:t>
            </a:r>
            <a:endParaRPr lang="nl-NL" sz="4800" i="1" dirty="0"/>
          </a:p>
        </p:txBody>
      </p:sp>
      <p:pic>
        <p:nvPicPr>
          <p:cNvPr id="2050" name="Picture 2" descr="C:\dev-kaazing\corporate\graphics\orange-guy\orange-guy-2-computers-classroom\orange-guys-classroom.jpg"/>
          <p:cNvPicPr>
            <a:picLocks noChangeAspect="1" noChangeArrowheads="1"/>
          </p:cNvPicPr>
          <p:nvPr/>
        </p:nvPicPr>
        <p:blipFill>
          <a:blip r:embed="rId3" cstate="print"/>
          <a:srcRect/>
          <a:stretch>
            <a:fillRect/>
          </a:stretch>
        </p:blipFill>
        <p:spPr bwMode="auto">
          <a:xfrm>
            <a:off x="2057400" y="2700274"/>
            <a:ext cx="4953000" cy="3675126"/>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3009171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WebSockets</a:t>
            </a:r>
            <a:r>
              <a:rPr lang="en-US" i="1" dirty="0" smtClean="0"/>
              <a:t> in the </a:t>
            </a:r>
            <a:br>
              <a:rPr lang="en-US" i="1" dirty="0" smtClean="0"/>
            </a:br>
            <a:r>
              <a:rPr lang="en-US" i="1" dirty="0" smtClean="0"/>
              <a:t>Real World</a:t>
            </a:r>
            <a:endParaRPr lang="en-US" i="1" dirty="0"/>
          </a:p>
        </p:txBody>
      </p:sp>
      <p:sp>
        <p:nvSpPr>
          <p:cNvPr id="3" name="Text Placeholder 2"/>
          <p:cNvSpPr>
            <a:spLocks noGrp="1"/>
          </p:cNvSpPr>
          <p:nvPr>
            <p:ph type="body"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151812" cy="1143000"/>
          </a:xfrm>
        </p:spPr>
        <p:txBody>
          <a:bodyPr/>
          <a:lstStyle/>
          <a:p>
            <a:pPr algn="ctr"/>
            <a:r>
              <a:rPr lang="en-US" i="1" dirty="0" smtClean="0"/>
              <a:t>Security</a:t>
            </a:r>
            <a:endParaRPr lang="en-US" i="1"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Security</a:t>
            </a:r>
            <a:endParaRPr lang="nl-NL" dirty="0"/>
          </a:p>
        </p:txBody>
      </p:sp>
      <p:sp>
        <p:nvSpPr>
          <p:cNvPr id="3" name="Content Placeholder 2"/>
          <p:cNvSpPr>
            <a:spLocks noGrp="1"/>
          </p:cNvSpPr>
          <p:nvPr>
            <p:ph idx="1"/>
          </p:nvPr>
        </p:nvSpPr>
        <p:spPr/>
        <p:txBody>
          <a:bodyPr/>
          <a:lstStyle/>
          <a:p>
            <a:pPr marL="457200" indent="-457200">
              <a:buClr>
                <a:schemeClr val="accent6"/>
              </a:buClr>
              <a:buFont typeface="Arial"/>
              <a:buChar char="•"/>
            </a:pPr>
            <a:r>
              <a:rPr lang="en-US" dirty="0" smtClean="0"/>
              <a:t>Components of secure </a:t>
            </a:r>
            <a:r>
              <a:rPr lang="en-US" dirty="0"/>
              <a:t>communication </a:t>
            </a:r>
            <a:r>
              <a:rPr lang="en-US" dirty="0" smtClean="0"/>
              <a:t>:</a:t>
            </a:r>
            <a:endParaRPr lang="nl-NL" dirty="0" smtClean="0"/>
          </a:p>
          <a:p>
            <a:pPr marL="914400" lvl="1" indent="-514350">
              <a:buClr>
                <a:schemeClr val="accent6"/>
              </a:buClr>
              <a:buFont typeface="+mj-lt"/>
              <a:buAutoNum type="arabicPeriod"/>
            </a:pPr>
            <a:r>
              <a:rPr lang="nl-NL" dirty="0" smtClean="0"/>
              <a:t>Transport </a:t>
            </a:r>
            <a:r>
              <a:rPr lang="nl-NL" dirty="0"/>
              <a:t>Layer</a:t>
            </a:r>
          </a:p>
          <a:p>
            <a:pPr marL="914400" lvl="1" indent="-514350">
              <a:buClr>
                <a:schemeClr val="accent6"/>
              </a:buClr>
              <a:buFont typeface="+mj-lt"/>
              <a:buAutoNum type="arabicPeriod"/>
            </a:pPr>
            <a:r>
              <a:rPr lang="nl-NL" dirty="0"/>
              <a:t>Authentication</a:t>
            </a:r>
          </a:p>
          <a:p>
            <a:pPr marL="914400" lvl="1" indent="-514350">
              <a:buClr>
                <a:schemeClr val="accent6"/>
              </a:buClr>
              <a:buFont typeface="+mj-lt"/>
              <a:buAutoNum type="arabicPeriod"/>
            </a:pPr>
            <a:r>
              <a:rPr lang="nl-NL" dirty="0" err="1" smtClean="0"/>
              <a:t>Authorization</a:t>
            </a:r>
            <a:endParaRPr lang="nl-NL" dirty="0" smtClean="0"/>
          </a:p>
          <a:p>
            <a:pPr marL="914400" lvl="1" indent="-514350">
              <a:buClr>
                <a:schemeClr val="accent6"/>
              </a:buClr>
              <a:buFont typeface="+mj-lt"/>
              <a:buAutoNum type="arabicPeriod"/>
            </a:pPr>
            <a:r>
              <a:rPr lang="nl-NL" dirty="0" err="1" smtClean="0"/>
              <a:t>Origin-Based</a:t>
            </a:r>
            <a:r>
              <a:rPr lang="nl-NL" dirty="0" smtClean="0"/>
              <a:t> </a:t>
            </a:r>
            <a:r>
              <a:rPr lang="nl-NL" dirty="0" err="1" smtClean="0"/>
              <a:t>Security</a:t>
            </a:r>
            <a:r>
              <a:rPr lang="nl-NL" dirty="0" smtClean="0"/>
              <a:t> and CORS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4729947"/>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48600" cy="609600"/>
          </a:xfrm>
        </p:spPr>
        <p:txBody>
          <a:bodyPr/>
          <a:lstStyle/>
          <a:p>
            <a:r>
              <a:rPr lang="nl-NL" dirty="0" smtClean="0"/>
              <a:t>Transport Layer Security (TLS)</a:t>
            </a:r>
            <a:endParaRPr lang="nl-NL" dirty="0"/>
          </a:p>
        </p:txBody>
      </p:sp>
      <p:sp>
        <p:nvSpPr>
          <p:cNvPr id="3" name="Content Placeholder 2"/>
          <p:cNvSpPr>
            <a:spLocks noGrp="1"/>
          </p:cNvSpPr>
          <p:nvPr>
            <p:ph idx="1"/>
          </p:nvPr>
        </p:nvSpPr>
        <p:spPr>
          <a:xfrm>
            <a:off x="304800" y="1447800"/>
            <a:ext cx="8610600" cy="5029200"/>
          </a:xfrm>
        </p:spPr>
        <p:txBody>
          <a:bodyPr/>
          <a:lstStyle/>
          <a:p>
            <a:pPr marL="457200" indent="-457200">
              <a:buClr>
                <a:schemeClr val="accent6"/>
              </a:buClr>
              <a:buFont typeface="Arial"/>
              <a:buChar char="•"/>
            </a:pPr>
            <a:r>
              <a:rPr lang="en-US" dirty="0" smtClean="0"/>
              <a:t>Also known </a:t>
            </a:r>
            <a:r>
              <a:rPr lang="en-US" dirty="0"/>
              <a:t>as SSL (Secure Socket Layer) </a:t>
            </a:r>
            <a:r>
              <a:rPr lang="en-US" dirty="0" smtClean="0"/>
              <a:t>support</a:t>
            </a:r>
          </a:p>
          <a:p>
            <a:pPr marL="457200" indent="-457200">
              <a:buClr>
                <a:schemeClr val="accent6"/>
              </a:buClr>
              <a:buFont typeface="Arial"/>
              <a:buChar char="•"/>
            </a:pPr>
            <a:r>
              <a:rPr lang="en-US" dirty="0" smtClean="0"/>
              <a:t>HTTP </a:t>
            </a:r>
            <a:r>
              <a:rPr lang="en-US" dirty="0"/>
              <a:t>over TLS is called </a:t>
            </a:r>
            <a:r>
              <a:rPr lang="en-US" dirty="0" smtClean="0"/>
              <a:t>HTTPS</a:t>
            </a:r>
          </a:p>
          <a:p>
            <a:pPr marL="800100" lvl="1" indent="-342900">
              <a:buClr>
                <a:schemeClr val="accent6"/>
              </a:buClr>
              <a:buFont typeface="Courier New"/>
              <a:buChar char="o"/>
            </a:pPr>
            <a:r>
              <a:rPr lang="en-US" dirty="0" smtClean="0"/>
              <a:t>Default port is 443</a:t>
            </a:r>
          </a:p>
          <a:p>
            <a:pPr marL="800100" lvl="1" indent="-342900">
              <a:buClr>
                <a:schemeClr val="accent6"/>
              </a:buClr>
              <a:buFont typeface="Courier New"/>
              <a:buChar char="o"/>
            </a:pPr>
            <a:r>
              <a:rPr lang="en-US" dirty="0" smtClean="0"/>
              <a:t>HTTPS </a:t>
            </a:r>
            <a:r>
              <a:rPr lang="en-US" dirty="0"/>
              <a:t>is not a separate </a:t>
            </a:r>
            <a:r>
              <a:rPr lang="en-US" dirty="0" smtClean="0"/>
              <a:t>protocol</a:t>
            </a:r>
          </a:p>
          <a:p>
            <a:pPr marL="800100" lvl="1" indent="-342900">
              <a:buClr>
                <a:schemeClr val="accent6"/>
              </a:buClr>
              <a:buFont typeface="Courier New"/>
              <a:buChar char="o"/>
            </a:pPr>
            <a:r>
              <a:rPr lang="en-US" dirty="0" smtClean="0"/>
              <a:t>An HTTPS connection is established after a successful TLS handshake (using public and private key certificates)</a:t>
            </a:r>
          </a:p>
          <a:p>
            <a:pPr lvl="1">
              <a:buNone/>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70974815"/>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ws</a:t>
            </a:r>
            <a:r>
              <a:rPr lang="en-US" dirty="0" smtClean="0"/>
              <a:t>:// and  </a:t>
            </a:r>
            <a:r>
              <a:rPr lang="en-US" dirty="0" err="1" smtClean="0"/>
              <a:t>wss</a:t>
            </a:r>
            <a:r>
              <a:rPr lang="en-US" dirty="0" smtClean="0"/>
              <a:t>:// schemes</a:t>
            </a:r>
            <a:endParaRPr lang="en-US" dirty="0"/>
          </a:p>
        </p:txBody>
      </p:sp>
      <p:pic>
        <p:nvPicPr>
          <p:cNvPr id="4" name="Content Placeholder 4" descr="f-portable-network-d.jpg"/>
          <p:cNvPicPr>
            <a:picLocks noChangeAspect="1"/>
          </p:cNvPicPr>
          <p:nvPr/>
        </p:nvPicPr>
        <p:blipFill>
          <a:blip r:embed="rId2"/>
          <a:srcRect l="-7547" r="-7547"/>
          <a:stretch>
            <a:fillRect/>
          </a:stretch>
        </p:blipFill>
        <p:spPr bwMode="auto">
          <a:xfrm>
            <a:off x="481445" y="1233312"/>
            <a:ext cx="820535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Authentication</a:t>
            </a:r>
            <a:endParaRPr lang="nl-NL" dirty="0"/>
          </a:p>
        </p:txBody>
      </p:sp>
      <p:sp>
        <p:nvSpPr>
          <p:cNvPr id="3" name="Content Placeholder 2"/>
          <p:cNvSpPr>
            <a:spLocks noGrp="1"/>
          </p:cNvSpPr>
          <p:nvPr>
            <p:ph idx="1"/>
          </p:nvPr>
        </p:nvSpPr>
        <p:spPr/>
        <p:txBody>
          <a:bodyPr/>
          <a:lstStyle/>
          <a:p>
            <a:pPr marL="457200" indent="-457200">
              <a:buClr>
                <a:schemeClr val="accent6"/>
              </a:buClr>
              <a:buFont typeface="Arial"/>
              <a:buChar char="•"/>
            </a:pPr>
            <a:r>
              <a:rPr lang="en-US" dirty="0" smtClean="0"/>
              <a:t>Mechanism </a:t>
            </a:r>
            <a:r>
              <a:rPr lang="en-US" dirty="0"/>
              <a:t>by which systems identify </a:t>
            </a:r>
            <a:r>
              <a:rPr lang="en-US" dirty="0" smtClean="0"/>
              <a:t>users and </a:t>
            </a:r>
            <a:r>
              <a:rPr lang="en-US" dirty="0"/>
              <a:t>check </a:t>
            </a:r>
            <a:r>
              <a:rPr lang="en-US" dirty="0" smtClean="0"/>
              <a:t>whether users </a:t>
            </a:r>
            <a:r>
              <a:rPr lang="en-US" dirty="0"/>
              <a:t>really </a:t>
            </a:r>
            <a:r>
              <a:rPr lang="en-US" dirty="0" smtClean="0"/>
              <a:t>are </a:t>
            </a:r>
            <a:r>
              <a:rPr lang="en-US" dirty="0"/>
              <a:t>who </a:t>
            </a:r>
            <a:r>
              <a:rPr dirty="0"/>
              <a:t>t</a:t>
            </a:r>
            <a:r>
              <a:rPr lang="en-US" dirty="0" smtClean="0"/>
              <a:t>hey represent themselves to be</a:t>
            </a:r>
            <a:br>
              <a:rPr lang="en-US" dirty="0" smtClean="0"/>
            </a:br>
            <a:endParaRPr lang="en-US" dirty="0" smtClean="0"/>
          </a:p>
          <a:p>
            <a:pPr marL="457200" indent="-457200">
              <a:buClr>
                <a:schemeClr val="accent6"/>
              </a:buClr>
              <a:buFont typeface="Arial"/>
              <a:buChar char="•"/>
            </a:pPr>
            <a:r>
              <a:rPr lang="en-US" dirty="0" smtClean="0"/>
              <a:t>Authentication process</a:t>
            </a:r>
          </a:p>
          <a:p>
            <a:pPr marL="1541463" lvl="1" indent="-1084263">
              <a:buNone/>
            </a:pPr>
            <a:r>
              <a:rPr dirty="0" smtClean="0"/>
              <a:t>Step 1) </a:t>
            </a:r>
            <a:r>
              <a:rPr lang="en-US" dirty="0" smtClean="0"/>
              <a:t>	Server </a:t>
            </a:r>
            <a:r>
              <a:rPr lang="en-US" dirty="0"/>
              <a:t>issues a challenge using the </a:t>
            </a:r>
            <a:r>
              <a:rPr lang="en-US" dirty="0">
                <a:latin typeface="Courier New" pitchFamily="49" charset="0"/>
                <a:cs typeface="Courier New" pitchFamily="49" charset="0"/>
              </a:rPr>
              <a:t>HTTP 401 Authorization Required</a:t>
            </a:r>
            <a:r>
              <a:rPr lang="en-US" dirty="0"/>
              <a:t> </a:t>
            </a:r>
            <a:r>
              <a:rPr lang="en-US" dirty="0" smtClean="0"/>
              <a:t>code</a:t>
            </a:r>
          </a:p>
          <a:p>
            <a:pPr marL="1541463" lvl="1" indent="-1084263">
              <a:buNone/>
            </a:pPr>
            <a:r>
              <a:rPr lang="en-US" dirty="0" smtClean="0"/>
              <a:t>Step 2) 	Client responds </a:t>
            </a:r>
            <a:r>
              <a:rPr lang="en-US" dirty="0"/>
              <a:t>by providing the requested authentication information if it </a:t>
            </a:r>
            <a:r>
              <a:rPr lang="en-US" dirty="0" smtClean="0"/>
              <a:t>can</a:t>
            </a:r>
            <a:endParaRPr lang="en-US" dirty="0"/>
          </a:p>
          <a:p>
            <a:endParaRPr lang="nl-NL"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668951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a:t>
            </a:r>
            <a:r>
              <a:rPr lang="en-US" dirty="0" smtClean="0"/>
              <a:t>@</a:t>
            </a:r>
            <a:r>
              <a:rPr lang="en-US" dirty="0" err="1" smtClean="0"/>
              <a:t>franksalim</a:t>
            </a:r>
            <a:endParaRPr lang="en-US" dirty="0"/>
          </a:p>
        </p:txBody>
      </p:sp>
      <p:pic>
        <p:nvPicPr>
          <p:cNvPr id="11" name="Picture 10" descr="apress-book.png"/>
          <p:cNvPicPr>
            <a:picLocks noChangeAspect="1"/>
          </p:cNvPicPr>
          <p:nvPr/>
        </p:nvPicPr>
        <p:blipFill>
          <a:blip r:embed="rId2"/>
          <a:stretch>
            <a:fillRect/>
          </a:stretch>
        </p:blipFill>
        <p:spPr>
          <a:xfrm>
            <a:off x="5983209" y="2255264"/>
            <a:ext cx="2979361" cy="3764536"/>
          </a:xfrm>
          <a:prstGeom prst="rect">
            <a:avLst/>
          </a:prstGeom>
        </p:spPr>
      </p:pic>
      <p:sp>
        <p:nvSpPr>
          <p:cNvPr id="14" name="Content Placeholder 13"/>
          <p:cNvSpPr>
            <a:spLocks noGrp="1"/>
          </p:cNvSpPr>
          <p:nvPr>
            <p:ph idx="1"/>
          </p:nvPr>
        </p:nvSpPr>
        <p:spPr>
          <a:xfrm>
            <a:off x="457200" y="1295400"/>
            <a:ext cx="7180943" cy="4641955"/>
          </a:xfrm>
        </p:spPr>
        <p:txBody>
          <a:bodyPr/>
          <a:lstStyle/>
          <a:p>
            <a:r>
              <a:rPr lang="en-US" dirty="0" smtClean="0"/>
              <a:t>Senior Software Engineer, </a:t>
            </a:r>
            <a:r>
              <a:rPr lang="en-US" dirty="0" err="1" smtClean="0"/>
              <a:t>Kaazing</a:t>
            </a:r>
            <a:endParaRPr lang="en-US" dirty="0" smtClean="0"/>
          </a:p>
          <a:p>
            <a:r>
              <a:rPr lang="en-US" dirty="0" smtClean="0"/>
              <a:t>Author, Pro HTML5 </a:t>
            </a:r>
            <a:r>
              <a:rPr lang="en-US" dirty="0" smtClean="0"/>
              <a:t>Programming</a:t>
            </a:r>
          </a:p>
          <a:p>
            <a:r>
              <a:rPr lang="en-US" dirty="0" smtClean="0"/>
              <a:t>Code-Generating Human</a:t>
            </a:r>
          </a:p>
          <a:p>
            <a:r>
              <a:rPr lang="en-US" dirty="0" smtClean="0">
                <a:hlinkClick r:id="rId3"/>
              </a:rPr>
              <a:t>http</a:t>
            </a:r>
            <a:r>
              <a:rPr lang="en-US" dirty="0" smtClean="0">
                <a:hlinkClick r:id="rId3"/>
              </a:rPr>
              <a:t>://franksalim.com</a:t>
            </a:r>
            <a:r>
              <a:rPr lang="en-US" dirty="0" smtClean="0">
                <a:hlinkClick r:id="rId3"/>
              </a:rPr>
              <a:t>/</a:t>
            </a:r>
            <a:r>
              <a:rPr lang="en-US" dirty="0" smtClean="0"/>
              <a:t> </a:t>
            </a:r>
          </a:p>
          <a:p>
            <a:r>
              <a:rPr lang="en-US" dirty="0" smtClean="0"/>
              <a:t>HTML5… it’s how I </a:t>
            </a:r>
            <a:r>
              <a:rPr lang="en-US" dirty="0" smtClean="0"/>
              <a:t>roll</a:t>
            </a:r>
            <a:endParaRPr lang="en-US" dirty="0" smtClean="0"/>
          </a:p>
        </p:txBody>
      </p:sp>
      <p:pic>
        <p:nvPicPr>
          <p:cNvPr id="7" name="Picture 6" descr="iStock_000013272593XSmall.jpg"/>
          <p:cNvPicPr>
            <a:picLocks noChangeAspect="1"/>
          </p:cNvPicPr>
          <p:nvPr/>
        </p:nvPicPr>
        <p:blipFill>
          <a:blip r:embed="rId4"/>
          <a:stretch>
            <a:fillRect/>
          </a:stretch>
        </p:blipFill>
        <p:spPr>
          <a:xfrm>
            <a:off x="1143000" y="3962400"/>
            <a:ext cx="3733800" cy="2542541"/>
          </a:xfrm>
          <a:prstGeom prst="rect">
            <a:avLst/>
          </a:prstGeom>
        </p:spPr>
      </p:pic>
      <p:pic>
        <p:nvPicPr>
          <p:cNvPr id="8" name="Picture 7" descr="HTML5_Badge_512.png"/>
          <p:cNvPicPr>
            <a:picLocks noChangeAspect="1"/>
          </p:cNvPicPr>
          <p:nvPr/>
        </p:nvPicPr>
        <p:blipFill>
          <a:blip r:embed="rId5"/>
          <a:stretch>
            <a:fillRect/>
          </a:stretch>
        </p:blipFill>
        <p:spPr>
          <a:xfrm rot="19560073">
            <a:off x="3665218" y="4953000"/>
            <a:ext cx="431800" cy="43180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Authorization	</a:t>
            </a:r>
            <a:endParaRPr lang="nl-NL" dirty="0"/>
          </a:p>
        </p:txBody>
      </p:sp>
      <p:sp>
        <p:nvSpPr>
          <p:cNvPr id="3" name="Content Placeholder 2"/>
          <p:cNvSpPr>
            <a:spLocks noGrp="1"/>
          </p:cNvSpPr>
          <p:nvPr>
            <p:ph idx="1"/>
          </p:nvPr>
        </p:nvSpPr>
        <p:spPr/>
        <p:txBody>
          <a:bodyPr/>
          <a:lstStyle/>
          <a:p>
            <a:pPr marL="457200" indent="-457200">
              <a:buClr>
                <a:schemeClr val="accent6"/>
              </a:buClr>
              <a:buFont typeface="Arial"/>
              <a:buChar char="•"/>
            </a:pPr>
            <a:r>
              <a:rPr lang="en-US" dirty="0" smtClean="0"/>
              <a:t>Mechanism </a:t>
            </a:r>
            <a:r>
              <a:rPr lang="en-US" dirty="0"/>
              <a:t>by which a system determines </a:t>
            </a:r>
            <a:r>
              <a:rPr lang="en-US" dirty="0" smtClean="0"/>
              <a:t>users’ level </a:t>
            </a:r>
            <a:r>
              <a:rPr lang="en-US" dirty="0"/>
              <a:t>of </a:t>
            </a:r>
            <a:r>
              <a:rPr lang="en-US" dirty="0" smtClean="0"/>
              <a:t>access</a:t>
            </a:r>
          </a:p>
          <a:p>
            <a:pPr marL="800100" lvl="1" indent="-342900">
              <a:buClr>
                <a:schemeClr val="accent6"/>
              </a:buClr>
              <a:buFont typeface="Courier New"/>
              <a:buChar char="o"/>
            </a:pPr>
            <a:r>
              <a:rPr lang="en-US" dirty="0" smtClean="0"/>
              <a:t>For example, </a:t>
            </a:r>
            <a:r>
              <a:rPr lang="en-US" dirty="0"/>
              <a:t>a</a:t>
            </a:r>
            <a:r>
              <a:rPr lang="en-US" dirty="0" smtClean="0"/>
              <a:t> web </a:t>
            </a:r>
            <a:r>
              <a:rPr lang="en-US" dirty="0"/>
              <a:t>page can have viewer, moderator, and administrator </a:t>
            </a:r>
            <a:r>
              <a:rPr lang="en-US" dirty="0" smtClean="0"/>
              <a:t>privileges</a:t>
            </a:r>
          </a:p>
          <a:p>
            <a:pPr marL="457200" indent="-457200">
              <a:buClr>
                <a:schemeClr val="accent6"/>
              </a:buClr>
              <a:buFont typeface="Arial"/>
              <a:buChar char="•"/>
            </a:pPr>
            <a:r>
              <a:rPr lang="en-US" dirty="0" smtClean="0"/>
              <a:t>Access </a:t>
            </a:r>
            <a:r>
              <a:rPr lang="en-US" dirty="0"/>
              <a:t>rights are typically stored in the policy store that is associated with the </a:t>
            </a:r>
            <a:r>
              <a:rPr lang="en-US" dirty="0" smtClean="0"/>
              <a:t>application</a:t>
            </a:r>
            <a:endParaRPr lang="nl-NL"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75382773"/>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Web Origin Concept</a:t>
            </a:r>
            <a:endParaRPr lang="en-US" dirty="0"/>
          </a:p>
        </p:txBody>
      </p:sp>
      <p:sp>
        <p:nvSpPr>
          <p:cNvPr id="3" name="Content Placeholder 2"/>
          <p:cNvSpPr>
            <a:spLocks noGrp="1"/>
          </p:cNvSpPr>
          <p:nvPr>
            <p:ph idx="1"/>
          </p:nvPr>
        </p:nvSpPr>
        <p:spPr/>
        <p:txBody>
          <a:bodyPr>
            <a:normAutofit/>
          </a:bodyPr>
          <a:lstStyle/>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Web Origin Concept RFC 6454: </a:t>
            </a:r>
            <a:r>
              <a:rPr lang="en-US" dirty="0" smtClean="0">
                <a:solidFill>
                  <a:srgbClr val="FF0000"/>
                </a:solidFill>
                <a:hlinkClick r:id="rId3"/>
              </a:rPr>
              <a:t>http://www.ietf.org/rfc/rfc6454.txt</a:t>
            </a:r>
            <a:r>
              <a:rPr lang="en-US" dirty="0" smtClean="0">
                <a:solidFill>
                  <a:srgbClr val="FF0000"/>
                </a:solidFill>
              </a:rPr>
              <a:t> </a:t>
            </a:r>
          </a:p>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An Origin is a subset </a:t>
            </a:r>
            <a:r>
              <a:rPr lang="en-US" dirty="0"/>
              <a:t>of an </a:t>
            </a:r>
            <a:r>
              <a:rPr lang="en-US" dirty="0" smtClean="0"/>
              <a:t>address used </a:t>
            </a:r>
            <a:r>
              <a:rPr lang="en-US" dirty="0"/>
              <a:t>for modeling trust relationships on the</a:t>
            </a:r>
            <a:r>
              <a:rPr lang="en-US" dirty="0" smtClean="0"/>
              <a:t> web</a:t>
            </a:r>
          </a:p>
          <a:p>
            <a:pP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dirty="0" smtClean="0"/>
              <a:t>Origins consist of a scheme</a:t>
            </a:r>
            <a:r>
              <a:rPr lang="en-US" dirty="0"/>
              <a:t>, a host, and a </a:t>
            </a:r>
            <a:r>
              <a:rPr lang="en-US" dirty="0" smtClean="0"/>
              <a:t>port:</a:t>
            </a:r>
          </a:p>
          <a:p>
            <a:pPr lvl="1">
              <a:buFont typeface="Arial"/>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b="1" dirty="0" smtClean="0"/>
              <a:t>Scheme</a:t>
            </a:r>
            <a:r>
              <a:rPr lang="en-US" dirty="0" smtClean="0"/>
              <a:t>: </a:t>
            </a:r>
            <a:r>
              <a:rPr lang="en-US" dirty="0" smtClean="0">
                <a:latin typeface="Courier New"/>
                <a:cs typeface="Courier New"/>
              </a:rPr>
              <a:t>http:, https:, </a:t>
            </a:r>
            <a:r>
              <a:rPr lang="en-US" dirty="0" err="1" smtClean="0">
                <a:latin typeface="Courier New"/>
                <a:cs typeface="Courier New"/>
              </a:rPr>
              <a:t>ws</a:t>
            </a:r>
            <a:r>
              <a:rPr lang="en-US" dirty="0" smtClean="0">
                <a:latin typeface="Courier New"/>
                <a:cs typeface="Courier New"/>
              </a:rPr>
              <a:t>:, </a:t>
            </a:r>
            <a:r>
              <a:rPr lang="en-US" dirty="0" err="1" smtClean="0">
                <a:latin typeface="Courier New"/>
                <a:cs typeface="Courier New"/>
              </a:rPr>
              <a:t>wss</a:t>
            </a:r>
            <a:r>
              <a:rPr lang="en-US" dirty="0" smtClean="0">
                <a:latin typeface="Courier New"/>
                <a:cs typeface="Courier New"/>
              </a:rPr>
              <a:t>:</a:t>
            </a:r>
          </a:p>
          <a:p>
            <a:pPr lvl="1">
              <a:buFont typeface="Arial"/>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b="1" dirty="0" smtClean="0"/>
              <a:t>Host</a:t>
            </a:r>
            <a:r>
              <a:rPr lang="en-US" dirty="0" smtClean="0"/>
              <a:t>: </a:t>
            </a:r>
            <a:r>
              <a:rPr lang="en-US" dirty="0" err="1" smtClean="0">
                <a:latin typeface="Courier New"/>
                <a:cs typeface="Courier New"/>
              </a:rPr>
              <a:t>www.example.com</a:t>
            </a:r>
            <a:r>
              <a:rPr lang="en-US" dirty="0" smtClean="0">
                <a:latin typeface="Courier New"/>
                <a:cs typeface="Courier New"/>
              </a:rPr>
              <a:t>, </a:t>
            </a:r>
            <a:r>
              <a:rPr lang="en-US" dirty="0" err="1" smtClean="0">
                <a:latin typeface="Courier New"/>
                <a:cs typeface="Courier New"/>
              </a:rPr>
              <a:t>img.example.com</a:t>
            </a:r>
            <a:r>
              <a:rPr lang="en-US" dirty="0" smtClean="0">
                <a:latin typeface="Courier New"/>
                <a:cs typeface="Courier New"/>
              </a:rPr>
              <a:t>, 192.0.2.10</a:t>
            </a:r>
          </a:p>
          <a:p>
            <a:pPr lvl="1">
              <a:buFont typeface="Arial"/>
              <a:buChar char="•"/>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b="1" dirty="0" smtClean="0"/>
              <a:t>Port</a:t>
            </a:r>
            <a:r>
              <a:rPr lang="en-US" dirty="0" smtClean="0"/>
              <a:t>: </a:t>
            </a:r>
            <a:r>
              <a:rPr lang="en-US" dirty="0" smtClean="0">
                <a:latin typeface="Courier New"/>
                <a:cs typeface="Courier New"/>
              </a:rPr>
              <a:t>80, 443</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9292060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a:t>
            </a:r>
            <a:endParaRPr lang="en-US" dirty="0"/>
          </a:p>
        </p:txBody>
      </p:sp>
      <p:sp>
        <p:nvSpPr>
          <p:cNvPr id="3" name="Content Placeholder 2"/>
          <p:cNvSpPr>
            <a:spLocks noGrp="1"/>
          </p:cNvSpPr>
          <p:nvPr>
            <p:ph idx="1"/>
          </p:nvPr>
        </p:nvSpPr>
        <p:spPr>
          <a:xfrm>
            <a:off x="457200" y="838200"/>
            <a:ext cx="8229600" cy="4641955"/>
          </a:xfrm>
        </p:spPr>
        <p:txBody>
          <a:bodyPr>
            <a:normAutofit/>
          </a:bodyPr>
          <a:lstStyle/>
          <a:p>
            <a:pPr marL="115888" indent="-115888">
              <a:buNone/>
            </a:pPr>
            <a:r>
              <a:rPr lang="en-US" sz="2800" i="1" dirty="0"/>
              <a:t>“</a:t>
            </a:r>
            <a:r>
              <a:rPr lang="en-US" sz="2800" i="1" dirty="0" smtClean="0"/>
              <a:t>Generally speaking, documents retrieved from distinct origins are isolated from each other” –W3C </a:t>
            </a:r>
            <a:r>
              <a:rPr lang="en-US" i="1" dirty="0" smtClean="0"/>
              <a:t/>
            </a:r>
            <a:br>
              <a:rPr lang="en-US" i="1" dirty="0" smtClean="0"/>
            </a:br>
            <a:r>
              <a:rPr lang="en-US" sz="1800" i="1" dirty="0" smtClean="0">
                <a:hlinkClick r:id="rId2"/>
              </a:rPr>
              <a:t>http://www.w3.org/Security/wiki/Same_Origin_Policy</a:t>
            </a:r>
            <a:r>
              <a:rPr lang="en-US" sz="1800" i="1" dirty="0" smtClean="0"/>
              <a:t> </a:t>
            </a:r>
            <a:endParaRPr lang="en-US" sz="1600" i="1" dirty="0" smtClean="0"/>
          </a:p>
          <a:p>
            <a:r>
              <a:rPr lang="en-US" dirty="0" smtClean="0"/>
              <a:t>Browsers prevent a script or document loaded from one origin from communicating with a document loaded from another origin</a:t>
            </a:r>
          </a:p>
          <a:p>
            <a:pPr marL="115888" indent="-115888"/>
            <a:r>
              <a:rPr lang="en-US" dirty="0" smtClean="0"/>
              <a:t> Original security model for HTML</a:t>
            </a:r>
          </a:p>
          <a:p>
            <a:pPr lvl="1"/>
            <a:r>
              <a:rPr lang="en-US" sz="2000" dirty="0" smtClean="0"/>
              <a:t>Introduced in Netscape Navigator 2.0</a:t>
            </a:r>
          </a:p>
          <a:p>
            <a:pPr lvl="1"/>
            <a:r>
              <a:rPr lang="en-US" sz="2000" dirty="0" smtClean="0"/>
              <a:t>Too limiting in this age of client-side web apps</a:t>
            </a:r>
          </a:p>
          <a:p>
            <a:endParaRPr lang="en-US" dirty="0" smtClean="0"/>
          </a:p>
          <a:p>
            <a:endParaRPr lang="en-US" sz="2400" dirty="0" smtClean="0"/>
          </a:p>
          <a:p>
            <a:endParaRPr lang="en-US" sz="2400" dirty="0" smtClean="0"/>
          </a:p>
          <a:p>
            <a:endParaRPr lang="en-US" dirty="0" smtClean="0"/>
          </a:p>
          <a:p>
            <a:endParaRPr lang="en-US" dirty="0" smtClean="0"/>
          </a:p>
        </p:txBody>
      </p:sp>
      <p:pic>
        <p:nvPicPr>
          <p:cNvPr id="4" name="Picture 3" descr="C:\dev-kaazing\corporate\apress-book\drafts\building-blocks\images\cross-domain-script-error.gif"/>
          <p:cNvPicPr/>
          <p:nvPr/>
        </p:nvPicPr>
        <p:blipFill>
          <a:blip r:embed="rId3" cstate="print"/>
          <a:srcRect/>
          <a:stretch>
            <a:fillRect/>
          </a:stretch>
        </p:blipFill>
        <p:spPr bwMode="auto">
          <a:xfrm>
            <a:off x="1938748" y="5105400"/>
            <a:ext cx="5266504" cy="1172523"/>
          </a:xfrm>
          <a:prstGeom prst="rect">
            <a:avLst/>
          </a:prstGeom>
          <a:noFill/>
          <a:ln w="9525">
            <a:noFill/>
            <a:miter lim="800000"/>
            <a:headEnd/>
            <a:tailEnd/>
          </a:ln>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947023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Origin Quiz</a:t>
            </a:r>
            <a:r>
              <a:rPr lang="en-US" dirty="0" smtClean="0"/>
              <a:t> </a:t>
            </a:r>
            <a:endParaRPr lang="en-US" dirty="0"/>
          </a:p>
        </p:txBody>
      </p:sp>
      <p:sp>
        <p:nvSpPr>
          <p:cNvPr id="3" name="Content Placeholder 2"/>
          <p:cNvSpPr>
            <a:spLocks noGrp="1"/>
          </p:cNvSpPr>
          <p:nvPr>
            <p:ph idx="1"/>
          </p:nvPr>
        </p:nvSpPr>
        <p:spPr>
          <a:xfrm>
            <a:off x="423289" y="1524000"/>
            <a:ext cx="8643751" cy="5029200"/>
          </a:xfrm>
        </p:spPr>
        <p:txBody>
          <a:bodyPr/>
          <a:lstStyle/>
          <a:p>
            <a:pPr>
              <a:buNone/>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3000" dirty="0" smtClean="0"/>
              <a:t>Which URLs have the same Origin?</a:t>
            </a: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http://www.example.com/index.html</a:t>
            </a: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https://</a:t>
            </a:r>
            <a:r>
              <a:rPr lang="en-US" sz="2400" b="1" dirty="0" err="1" smtClean="0">
                <a:latin typeface="Courier New" pitchFamily="49" charset="0"/>
                <a:cs typeface="Courier New" pitchFamily="49" charset="0"/>
              </a:rPr>
              <a:t>www.example.com/index.html</a:t>
            </a:r>
            <a:endParaRPr lang="en-US" sz="2400" b="1" dirty="0" smtClean="0">
              <a:latin typeface="Courier New" pitchFamily="49" charset="0"/>
              <a:cs typeface="Courier New" pitchFamily="49" charset="0"/>
            </a:endParaRP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http://img.example.com/html5.png</a:t>
            </a: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http://www.example.com:8080/page2.html</a:t>
            </a: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http://192.0.2.10:80/index.html*</a:t>
            </a: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sz="2400" b="1" dirty="0" smtClean="0">
                <a:latin typeface="Courier New" pitchFamily="49" charset="0"/>
                <a:cs typeface="Courier New" pitchFamily="49" charset="0"/>
              </a:rPr>
              <a:t>http://</a:t>
            </a:r>
            <a:r>
              <a:rPr lang="en-US" sz="2400" b="1" dirty="0" err="1" smtClean="0">
                <a:latin typeface="Courier New" pitchFamily="49" charset="0"/>
                <a:cs typeface="Courier New" pitchFamily="49" charset="0"/>
              </a:rPr>
              <a:t>www.example.com/about.html</a:t>
            </a:r>
            <a:endParaRPr lang="en-US" sz="2400" b="1" dirty="0" smtClean="0">
              <a:latin typeface="Courier New" pitchFamily="49" charset="0"/>
              <a:cs typeface="Courier New" pitchFamily="49" charset="0"/>
            </a:endParaRPr>
          </a:p>
          <a:p>
            <a:pPr marL="512763" indent="-514350">
              <a:buNone/>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r>
              <a:rPr lang="en-US" b="1" dirty="0" smtClean="0">
                <a:latin typeface="Courier New" pitchFamily="49" charset="0"/>
                <a:cs typeface="Courier New" pitchFamily="49" charset="0"/>
              </a:rPr>
              <a:t/>
            </a:r>
            <a:br>
              <a:rPr lang="en-US" b="1" dirty="0" smtClean="0">
                <a:latin typeface="Courier New" pitchFamily="49" charset="0"/>
                <a:cs typeface="Courier New" pitchFamily="49" charset="0"/>
              </a:rPr>
            </a:br>
            <a:r>
              <a:rPr lang="en-US" sz="2800" b="1" dirty="0" smtClean="0">
                <a:latin typeface="Courier New" pitchFamily="49" charset="0"/>
                <a:cs typeface="Courier New" pitchFamily="49" charset="0"/>
              </a:rPr>
              <a:t>* </a:t>
            </a:r>
            <a:r>
              <a:rPr lang="en-US" sz="2000" b="1" dirty="0" smtClean="0">
                <a:latin typeface="Courier New" pitchFamily="49" charset="0"/>
                <a:cs typeface="Courier New" pitchFamily="49" charset="0"/>
              </a:rPr>
              <a:t>Where 192.0.2.10 resolves to </a:t>
            </a:r>
            <a:r>
              <a:rPr lang="en-US" sz="2000" b="1" dirty="0" err="1" smtClean="0">
                <a:latin typeface="Courier New" pitchFamily="49" charset="0"/>
                <a:cs typeface="Courier New" pitchFamily="49" charset="0"/>
              </a:rPr>
              <a:t>www.example.com</a:t>
            </a:r>
            <a:endParaRPr lang="en-US" b="1" dirty="0" smtClean="0">
              <a:latin typeface="Courier New" pitchFamily="49" charset="0"/>
              <a:cs typeface="Courier New" pitchFamily="49" charset="0"/>
            </a:endParaRPr>
          </a:p>
          <a:p>
            <a:pPr marL="971550" lvl="1" indent="-514350">
              <a:buFont typeface="+mj-lt"/>
              <a:buAutoNum type="arabicPeriod"/>
              <a:tabLst>
                <a:tab pos="652961" algn="l"/>
                <a:tab pos="1310385" algn="l"/>
                <a:tab pos="1967810" algn="l"/>
                <a:tab pos="2623002" algn="l"/>
                <a:tab pos="3280428" algn="l"/>
                <a:tab pos="3936736" algn="l"/>
                <a:tab pos="4593045" algn="l"/>
                <a:tab pos="5250470" algn="l"/>
                <a:tab pos="5906778" algn="l"/>
                <a:tab pos="6563087" algn="l"/>
                <a:tab pos="7220512" algn="l"/>
                <a:tab pos="7875704" algn="l"/>
              </a:tabLst>
            </a:pPr>
            <a:endParaRPr lang="en-US" sz="2600" dirty="0" smtClean="0">
              <a:latin typeface="Courier New" pitchFamily="49" charset="0"/>
              <a:cs typeface="Courier New" pitchFamily="49" charset="0"/>
            </a:endParaRPr>
          </a:p>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368609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CORS</a:t>
            </a:r>
            <a:endParaRPr lang="en-US" dirty="0"/>
          </a:p>
        </p:txBody>
      </p:sp>
      <p:pic>
        <p:nvPicPr>
          <p:cNvPr id="4" name="Picture 3" descr="Screen shot 2011-09-13 at 15.23.56 PM.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5892" t="26666" r="7683" b="15349"/>
          <a:stretch/>
        </p:blipFill>
        <p:spPr>
          <a:xfrm>
            <a:off x="1331344" y="1865743"/>
            <a:ext cx="6481311" cy="311403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489483" y="4979775"/>
            <a:ext cx="2323172" cy="461665"/>
          </a:xfrm>
          <a:prstGeom prst="rect">
            <a:avLst/>
          </a:prstGeom>
          <a:noFill/>
        </p:spPr>
        <p:txBody>
          <a:bodyPr wrap="none" rtlCol="0">
            <a:spAutoFit/>
          </a:bodyPr>
          <a:lstStyle/>
          <a:p>
            <a:r>
              <a:rPr lang="en-US" sz="2400" dirty="0">
                <a:hlinkClick r:id="rId3"/>
              </a:rPr>
              <a:t>e</a:t>
            </a:r>
            <a:r>
              <a:rPr lang="en-US" sz="2400" dirty="0" smtClean="0">
                <a:hlinkClick r:id="rId3"/>
              </a:rPr>
              <a:t>nable-</a:t>
            </a:r>
            <a:r>
              <a:rPr lang="en-US" sz="2400" dirty="0" err="1" smtClean="0">
                <a:hlinkClick r:id="rId3"/>
              </a:rPr>
              <a:t>cors.org</a:t>
            </a:r>
            <a:endParaRPr lang="en-US" sz="24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Cross-Origin Requests</a:t>
            </a:r>
            <a:endParaRPr lang="nl-NL" dirty="0"/>
          </a:p>
        </p:txBody>
      </p:sp>
      <p:sp>
        <p:nvSpPr>
          <p:cNvPr id="3" name="Content Placeholder 2"/>
          <p:cNvSpPr>
            <a:spLocks noGrp="1"/>
          </p:cNvSpPr>
          <p:nvPr>
            <p:ph idx="1"/>
          </p:nvPr>
        </p:nvSpPr>
        <p:spPr/>
        <p:txBody>
          <a:bodyPr>
            <a:normAutofit/>
          </a:bodyPr>
          <a:lstStyle/>
          <a:p>
            <a:r>
              <a:rPr lang="en-US" dirty="0" smtClean="0"/>
              <a:t>Have </a:t>
            </a:r>
            <a:r>
              <a:rPr lang="en-US" dirty="0"/>
              <a:t>an </a:t>
            </a:r>
            <a:r>
              <a:rPr lang="en-US" b="1" dirty="0"/>
              <a:t>Origin</a:t>
            </a:r>
            <a:r>
              <a:rPr lang="en-US" dirty="0"/>
              <a:t> </a:t>
            </a:r>
            <a:r>
              <a:rPr lang="en-US" dirty="0" smtClean="0"/>
              <a:t>header </a:t>
            </a:r>
          </a:p>
          <a:p>
            <a:pPr lvl="1"/>
            <a:r>
              <a:rPr lang="en-US" dirty="0" smtClean="0"/>
              <a:t>Contains the request’s origin</a:t>
            </a:r>
          </a:p>
          <a:p>
            <a:pPr lvl="1"/>
            <a:r>
              <a:rPr lang="en-US" dirty="0" smtClean="0"/>
              <a:t>Produced by </a:t>
            </a:r>
            <a:r>
              <a:rPr lang="en-US" dirty="0"/>
              <a:t>the </a:t>
            </a:r>
            <a:r>
              <a:rPr lang="en-US" dirty="0" smtClean="0"/>
              <a:t>browser</a:t>
            </a:r>
          </a:p>
          <a:p>
            <a:pPr lvl="1"/>
            <a:r>
              <a:rPr lang="en-US" dirty="0" smtClean="0"/>
              <a:t>Cannot </a:t>
            </a:r>
            <a:r>
              <a:rPr lang="en-US" dirty="0"/>
              <a:t>be changed </a:t>
            </a:r>
            <a:r>
              <a:rPr lang="en-US" dirty="0" smtClean="0"/>
              <a:t>by application code</a:t>
            </a:r>
          </a:p>
          <a:p>
            <a:pPr lvl="1"/>
            <a:r>
              <a:rPr lang="en-US" dirty="0" smtClean="0"/>
              <a:t>Differs from </a:t>
            </a:r>
            <a:r>
              <a:rPr lang="en-US" b="1" dirty="0" err="1" smtClean="0"/>
              <a:t>referer</a:t>
            </a:r>
            <a:r>
              <a:rPr lang="en-US" dirty="0" smtClean="0"/>
              <a:t> </a:t>
            </a:r>
            <a:r>
              <a:rPr lang="en-US" dirty="0"/>
              <a:t>[</a:t>
            </a:r>
            <a:r>
              <a:rPr lang="en-US" i="1" dirty="0"/>
              <a:t>sic</a:t>
            </a:r>
            <a:r>
              <a:rPr lang="en-US" dirty="0" smtClean="0"/>
              <a:t>]: </a:t>
            </a:r>
            <a:r>
              <a:rPr lang="en-US" b="1" dirty="0" err="1" smtClean="0"/>
              <a:t>referer</a:t>
            </a:r>
            <a:r>
              <a:rPr lang="en-US" dirty="0" smtClean="0"/>
              <a:t> </a:t>
            </a:r>
            <a:r>
              <a:rPr lang="en-US" dirty="0"/>
              <a:t>is a complete</a:t>
            </a:r>
            <a:r>
              <a:rPr lang="en-US" dirty="0" smtClean="0"/>
              <a:t> </a:t>
            </a:r>
            <a:br>
              <a:rPr lang="en-US" dirty="0" smtClean="0"/>
            </a:br>
            <a:r>
              <a:rPr lang="en-US" dirty="0" smtClean="0"/>
              <a:t>URL (can include full path)</a:t>
            </a:r>
          </a:p>
          <a:p>
            <a:pPr marL="346075" indent="-346075"/>
            <a:r>
              <a:rPr lang="en-US" dirty="0" smtClean="0"/>
              <a:t>Originating page’s server must approve</a:t>
            </a:r>
            <a:br>
              <a:rPr lang="en-US" dirty="0" smtClean="0"/>
            </a:br>
            <a:r>
              <a:rPr lang="en-US" dirty="0" smtClean="0"/>
              <a:t>(</a:t>
            </a:r>
            <a:r>
              <a:rPr lang="en-US" b="1" dirty="0" smtClean="0"/>
              <a:t>Access-Control-Allow-* headers</a:t>
            </a:r>
            <a:r>
              <a:rPr lang="en-US" dirty="0" smtClean="0"/>
              <a:t>)</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62433020"/>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609600"/>
          </a:xfrm>
        </p:spPr>
        <p:txBody>
          <a:bodyPr/>
          <a:lstStyle/>
          <a:p>
            <a:r>
              <a:rPr lang="en-US" dirty="0" smtClean="0"/>
              <a:t>CORS</a:t>
            </a:r>
            <a:endParaRPr lang="en-US" dirty="0"/>
          </a:p>
        </p:txBody>
      </p:sp>
      <p:pic>
        <p:nvPicPr>
          <p:cNvPr id="16" name="Content Placeholder 15" descr="Screen shot 2012-03-09 at 9.03.57 PM.png"/>
          <p:cNvPicPr>
            <a:picLocks noGrp="1" noChangeAspect="1"/>
          </p:cNvPicPr>
          <p:nvPr>
            <p:ph idx="1"/>
          </p:nvPr>
        </p:nvPicPr>
        <p:blipFill>
          <a:blip r:embed="rId3"/>
          <a:srcRect t="-33976" b="-33976"/>
          <a:stretch>
            <a:fillRect/>
          </a:stretch>
        </p:blipFill>
        <p:spPr>
          <a:xfrm>
            <a:off x="228600" y="976357"/>
            <a:ext cx="8686800" cy="5195843"/>
          </a:xfrm>
        </p:spPr>
      </p:pic>
      <p:sp>
        <p:nvSpPr>
          <p:cNvPr id="17" name="Right Arrow 16"/>
          <p:cNvSpPr/>
          <p:nvPr/>
        </p:nvSpPr>
        <p:spPr bwMode="auto">
          <a:xfrm rot="9194674">
            <a:off x="4990372" y="2974872"/>
            <a:ext cx="3200400" cy="588629"/>
          </a:xfrm>
          <a:prstGeom prst="rightArrow">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accent6"/>
              </a:solidFill>
              <a:effectLst/>
              <a:latin typeface="Arial" pitchFamily="24" charset="0"/>
              <a:ea typeface="ＭＳ Ｐゴシック" pitchFamily="1" charset="-128"/>
              <a:cs typeface="ＭＳ Ｐゴシック" pitchFamily="1" charset="-128"/>
            </a:endParaRPr>
          </a:p>
        </p:txBody>
      </p:sp>
      <p:sp>
        <p:nvSpPr>
          <p:cNvPr id="18" name="Right Arrow 17"/>
          <p:cNvSpPr/>
          <p:nvPr/>
        </p:nvSpPr>
        <p:spPr bwMode="auto">
          <a:xfrm rot="9194674">
            <a:off x="4685572" y="1908072"/>
            <a:ext cx="3200400" cy="588629"/>
          </a:xfrm>
          <a:prstGeom prst="rightArrow">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accent6"/>
              </a:solidFill>
              <a:effectLst/>
              <a:latin typeface="Arial" pitchFamily="24"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655871"/>
      </p:ext>
    </p:extLst>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151812" cy="1143000"/>
          </a:xfrm>
        </p:spPr>
        <p:txBody>
          <a:bodyPr/>
          <a:lstStyle/>
          <a:p>
            <a:pPr algn="ctr"/>
            <a:r>
              <a:rPr lang="en-US" i="1" dirty="0" smtClean="0"/>
              <a:t>Intermediaries</a:t>
            </a:r>
            <a:endParaRPr lang="en-US" i="1"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Types of Proxy Servers</a:t>
            </a:r>
            <a:endParaRPr lang="nl-NL" dirty="0"/>
          </a:p>
        </p:txBody>
      </p:sp>
      <p:pic>
        <p:nvPicPr>
          <p:cNvPr id="5" name="Picture 4" descr="f-proxy-server-architecture-print.jpg"/>
          <p:cNvPicPr>
            <a:picLocks noChangeAspect="1"/>
          </p:cNvPicPr>
          <p:nvPr/>
        </p:nvPicPr>
        <p:blipFill>
          <a:blip r:embed="rId3" cstate="print"/>
          <a:stretch>
            <a:fillRect/>
          </a:stretch>
        </p:blipFill>
        <p:spPr>
          <a:xfrm>
            <a:off x="819188" y="914400"/>
            <a:ext cx="7639012" cy="5273040"/>
          </a:xfrm>
          <a:prstGeom prst="rect">
            <a:avLst/>
          </a:prstGeom>
        </p:spPr>
      </p:pic>
      <p:sp>
        <p:nvSpPr>
          <p:cNvPr id="4" name="TextBox 3"/>
          <p:cNvSpPr txBox="1"/>
          <p:nvPr/>
        </p:nvSpPr>
        <p:spPr>
          <a:xfrm>
            <a:off x="2895600" y="6019800"/>
            <a:ext cx="6172200" cy="369332"/>
          </a:xfrm>
          <a:prstGeom prst="rect">
            <a:avLst/>
          </a:prstGeom>
          <a:noFill/>
        </p:spPr>
        <p:txBody>
          <a:bodyPr wrap="square" rtlCol="0">
            <a:spAutoFit/>
          </a:bodyPr>
          <a:lstStyle/>
          <a:p>
            <a:r>
              <a:rPr lang="en-US" sz="1800" dirty="0" smtClean="0">
                <a:hlinkClick r:id="rId4"/>
              </a:rPr>
              <a:t>http://www.infoq.com/articles/Web-Sockets-Proxy-Servers</a:t>
            </a:r>
            <a:r>
              <a:rPr lang="en-US" sz="1800" dirty="0" smtClean="0"/>
              <a:t> </a:t>
            </a:r>
            <a:endParaRPr lang="en-US" sz="1800"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848600" cy="609600"/>
          </a:xfrm>
        </p:spPr>
        <p:txBody>
          <a:bodyPr/>
          <a:lstStyle/>
          <a:p>
            <a:r>
              <a:rPr lang="nl-NL" dirty="0" smtClean="0"/>
              <a:t>Proxy Servers</a:t>
            </a:r>
            <a:endParaRPr lang="nl-NL" dirty="0"/>
          </a:p>
        </p:txBody>
      </p:sp>
      <p:sp>
        <p:nvSpPr>
          <p:cNvPr id="3" name="Content Placeholder 2"/>
          <p:cNvSpPr>
            <a:spLocks noGrp="1"/>
          </p:cNvSpPr>
          <p:nvPr>
            <p:ph idx="1"/>
          </p:nvPr>
        </p:nvSpPr>
        <p:spPr>
          <a:xfrm>
            <a:off x="609600" y="1295400"/>
            <a:ext cx="7848600" cy="4495800"/>
          </a:xfrm>
        </p:spPr>
        <p:txBody>
          <a:bodyPr/>
          <a:lstStyle/>
          <a:p>
            <a:pPr marL="457200" indent="-457200">
              <a:buClr>
                <a:schemeClr val="accent6"/>
              </a:buClr>
              <a:buFont typeface="Arial"/>
              <a:buChar char="•"/>
            </a:pPr>
            <a:r>
              <a:rPr lang="en-US" dirty="0" err="1" smtClean="0"/>
              <a:t>WebSocket</a:t>
            </a:r>
            <a:r>
              <a:rPr lang="en-US" dirty="0" smtClean="0"/>
              <a:t> protocol</a:t>
            </a:r>
            <a:r>
              <a:rPr lang="en-US" dirty="0"/>
              <a:t> is unaware of proxy servers and </a:t>
            </a:r>
            <a:r>
              <a:rPr lang="en-US" dirty="0" smtClean="0"/>
              <a:t>firewalls</a:t>
            </a:r>
            <a:endParaRPr lang="nl-NL" dirty="0"/>
          </a:p>
          <a:p>
            <a:pPr marL="857250" lvl="1" indent="-457200">
              <a:buClr>
                <a:schemeClr val="accent6"/>
              </a:buClr>
              <a:buFont typeface="Arial"/>
              <a:buChar char="•"/>
            </a:pPr>
            <a:r>
              <a:rPr lang="nl-NL" dirty="0" smtClean="0"/>
              <a:t>HTTP-based handshake</a:t>
            </a:r>
          </a:p>
          <a:p>
            <a:pPr marL="857250" lvl="1" indent="-457200">
              <a:buClr>
                <a:schemeClr val="accent6"/>
              </a:buClr>
              <a:buFont typeface="Arial"/>
              <a:buChar char="•"/>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822263412"/>
              </p:ext>
            </p:extLst>
          </p:nvPr>
        </p:nvGraphicFramePr>
        <p:xfrm>
          <a:off x="914400" y="2895600"/>
          <a:ext cx="7315199" cy="2372360"/>
        </p:xfrm>
        <a:graphic>
          <a:graphicData uri="http://schemas.openxmlformats.org/drawingml/2006/table">
            <a:tbl>
              <a:tblPr firstRow="1" bandRow="1">
                <a:tableStyleId>{93296810-A885-4BE3-A3E7-6D5BEEA58F35}</a:tableStyleId>
              </a:tblPr>
              <a:tblGrid>
                <a:gridCol w="1633491"/>
                <a:gridCol w="1633491"/>
                <a:gridCol w="4048217"/>
              </a:tblGrid>
              <a:tr h="370840">
                <a:tc>
                  <a:txBody>
                    <a:bodyPr/>
                    <a:lstStyle/>
                    <a:p>
                      <a:r>
                        <a:rPr lang="en-US" dirty="0" smtClean="0"/>
                        <a:t>Proxy type</a:t>
                      </a:r>
                      <a:endParaRPr lang="en-US" dirty="0">
                        <a:solidFill>
                          <a:schemeClr val="tx1"/>
                        </a:solidFill>
                      </a:endParaRPr>
                    </a:p>
                  </a:txBody>
                  <a:tcPr/>
                </a:tc>
                <a:tc>
                  <a:txBody>
                    <a:bodyPr/>
                    <a:lstStyle/>
                    <a:p>
                      <a:r>
                        <a:rPr lang="en-US" dirty="0" smtClean="0"/>
                        <a:t>Connection</a:t>
                      </a:r>
                      <a:endParaRPr lang="en-US" dirty="0">
                        <a:solidFill>
                          <a:schemeClr val="tx1"/>
                        </a:solidFill>
                      </a:endParaRPr>
                    </a:p>
                  </a:txBody>
                  <a:tcPr/>
                </a:tc>
                <a:tc>
                  <a:txBody>
                    <a:bodyPr/>
                    <a:lstStyle/>
                    <a:p>
                      <a:r>
                        <a:rPr lang="en-US" dirty="0" smtClean="0"/>
                        <a:t>Outcome</a:t>
                      </a:r>
                      <a:endParaRPr lang="en-US" dirty="0">
                        <a:solidFill>
                          <a:schemeClr val="tx1"/>
                        </a:solidFill>
                      </a:endParaRPr>
                    </a:p>
                  </a:txBody>
                  <a:tcPr/>
                </a:tc>
              </a:tr>
              <a:tr h="619760">
                <a:tc>
                  <a:txBody>
                    <a:bodyPr/>
                    <a:lstStyle/>
                    <a:p>
                      <a:r>
                        <a:rPr lang="en-US" dirty="0" smtClean="0"/>
                        <a:t>Explicit</a:t>
                      </a:r>
                      <a:endParaRPr lang="en-US" dirty="0"/>
                    </a:p>
                  </a:txBody>
                  <a:tcPr/>
                </a:tc>
                <a:tc>
                  <a:txBody>
                    <a:bodyPr/>
                    <a:lstStyle/>
                    <a:p>
                      <a:r>
                        <a:rPr lang="en-US" dirty="0" smtClean="0"/>
                        <a:t>Unencrypted</a:t>
                      </a:r>
                      <a:endParaRPr lang="en-US" dirty="0"/>
                    </a:p>
                  </a:txBody>
                  <a:tcPr/>
                </a:tc>
                <a:tc rowSpan="2">
                  <a:txBody>
                    <a:bodyPr/>
                    <a:lstStyle/>
                    <a:p>
                      <a:r>
                        <a:rPr lang="en-US" dirty="0" smtClean="0"/>
                        <a:t>1. HTTP CONNECT</a:t>
                      </a:r>
                      <a:br>
                        <a:rPr lang="en-US" dirty="0" smtClean="0"/>
                      </a:br>
                      <a:r>
                        <a:rPr lang="en-US" dirty="0" smtClean="0"/>
                        <a:t>2.</a:t>
                      </a:r>
                      <a:r>
                        <a:rPr lang="en-US" baseline="0" dirty="0" smtClean="0"/>
                        <a:t> </a:t>
                      </a:r>
                      <a:r>
                        <a:rPr lang="en-US" baseline="0" dirty="0" err="1" smtClean="0"/>
                        <a:t>WebSocket</a:t>
                      </a:r>
                      <a:r>
                        <a:rPr lang="en-US" baseline="0" dirty="0" smtClean="0"/>
                        <a:t> connection flows to destination</a:t>
                      </a:r>
                      <a:endParaRPr lang="en-US" dirty="0"/>
                    </a:p>
                  </a:txBody>
                  <a:tcPr/>
                </a:tc>
              </a:tr>
              <a:tr h="370840">
                <a:tc>
                  <a:txBody>
                    <a:bodyPr/>
                    <a:lstStyle/>
                    <a:p>
                      <a:r>
                        <a:rPr lang="en-US" dirty="0" smtClean="0"/>
                        <a:t>Explicit</a:t>
                      </a:r>
                      <a:endParaRPr lang="en-US" dirty="0"/>
                    </a:p>
                  </a:txBody>
                  <a:tcPr/>
                </a:tc>
                <a:tc>
                  <a:txBody>
                    <a:bodyPr/>
                    <a:lstStyle/>
                    <a:p>
                      <a:r>
                        <a:rPr lang="en-US" dirty="0" smtClean="0"/>
                        <a:t>Encrypted</a:t>
                      </a:r>
                      <a:endParaRPr lang="en-US" dirty="0"/>
                    </a:p>
                  </a:txBody>
                  <a:tcPr/>
                </a:tc>
                <a:tc vMerge="1">
                  <a:txBody>
                    <a:bodyPr/>
                    <a:lstStyle/>
                    <a:p>
                      <a:endParaRPr lang="en-US" dirty="0"/>
                    </a:p>
                  </a:txBody>
                  <a:tcPr/>
                </a:tc>
              </a:tr>
              <a:tr h="370840">
                <a:tc>
                  <a:txBody>
                    <a:bodyPr/>
                    <a:lstStyle/>
                    <a:p>
                      <a:r>
                        <a:rPr lang="en-US" dirty="0" smtClean="0"/>
                        <a:t>Transparent</a:t>
                      </a:r>
                      <a:endParaRPr lang="en-US" dirty="0"/>
                    </a:p>
                  </a:txBody>
                  <a:tcPr/>
                </a:tc>
                <a:tc>
                  <a:txBody>
                    <a:bodyPr/>
                    <a:lstStyle/>
                    <a:p>
                      <a:r>
                        <a:rPr lang="en-US" dirty="0" smtClean="0"/>
                        <a:t>Unencrypted</a:t>
                      </a:r>
                      <a:endParaRPr lang="en-US" dirty="0"/>
                    </a:p>
                  </a:txBody>
                  <a:tcPr/>
                </a:tc>
                <a:tc>
                  <a:txBody>
                    <a:bodyPr/>
                    <a:lstStyle/>
                    <a:p>
                      <a:r>
                        <a:rPr lang="en-US" dirty="0" smtClean="0"/>
                        <a:t>Proxy strips extra</a:t>
                      </a:r>
                      <a:r>
                        <a:rPr lang="en-US" baseline="0" dirty="0" smtClean="0"/>
                        <a:t> headers, </a:t>
                      </a:r>
                      <a:br>
                        <a:rPr lang="en-US" baseline="0" dirty="0" smtClean="0"/>
                      </a:br>
                      <a:r>
                        <a:rPr lang="en-US" baseline="0" dirty="0" smtClean="0"/>
                        <a:t>connection fails</a:t>
                      </a:r>
                      <a:endParaRPr lang="en-US" dirty="0"/>
                    </a:p>
                  </a:txBody>
                  <a:tcPr/>
                </a:tc>
              </a:tr>
              <a:tr h="370840">
                <a:tc>
                  <a:txBody>
                    <a:bodyPr/>
                    <a:lstStyle/>
                    <a:p>
                      <a:r>
                        <a:rPr lang="en-US" dirty="0" smtClean="0"/>
                        <a:t>Transparent</a:t>
                      </a:r>
                      <a:endParaRPr lang="en-US" dirty="0"/>
                    </a:p>
                  </a:txBody>
                  <a:tcPr/>
                </a:tc>
                <a:tc>
                  <a:txBody>
                    <a:bodyPr/>
                    <a:lstStyle/>
                    <a:p>
                      <a:r>
                        <a:rPr lang="en-US" dirty="0" smtClean="0"/>
                        <a:t>Encrypted</a:t>
                      </a:r>
                      <a:endParaRPr lang="en-US" dirty="0"/>
                    </a:p>
                  </a:txBody>
                  <a:tcPr/>
                </a:tc>
                <a:tc>
                  <a:txBody>
                    <a:bodyPr/>
                    <a:lstStyle/>
                    <a:p>
                      <a:r>
                        <a:rPr lang="en-US" dirty="0" smtClean="0"/>
                        <a:t>Connection tunnels past proxy</a:t>
                      </a:r>
                      <a:endParaRPr lang="en-US" dirty="0"/>
                    </a:p>
                  </a:txBody>
                  <a:tcPr/>
                </a:tc>
              </a:tr>
            </a:tbl>
          </a:graphicData>
        </a:graphic>
      </p:graphicFrame>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4989217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iStock_000015936514Small.jpg"/>
          <p:cNvPicPr>
            <a:picLocks noChangeAspect="1"/>
          </p:cNvPicPr>
          <p:nvPr/>
        </p:nvPicPr>
        <p:blipFill>
          <a:blip r:embed="rId3"/>
          <a:stretch>
            <a:fillRect/>
          </a:stretch>
        </p:blipFill>
        <p:spPr>
          <a:xfrm>
            <a:off x="3598868" y="1361668"/>
            <a:ext cx="5545132" cy="5185060"/>
          </a:xfrm>
          <a:prstGeom prst="rect">
            <a:avLst/>
          </a:prstGeom>
        </p:spPr>
      </p:pic>
      <p:sp>
        <p:nvSpPr>
          <p:cNvPr id="2" name="Title 1"/>
          <p:cNvSpPr>
            <a:spLocks noGrp="1"/>
          </p:cNvSpPr>
          <p:nvPr>
            <p:ph type="title"/>
          </p:nvPr>
        </p:nvSpPr>
        <p:spPr/>
        <p:txBody>
          <a:bodyPr>
            <a:normAutofit/>
          </a:bodyPr>
          <a:lstStyle/>
          <a:p>
            <a:r>
              <a:rPr lang="en-US" dirty="0" smtClean="0"/>
              <a:t>Agenda</a:t>
            </a:r>
            <a:endParaRPr lang="en-US" dirty="0"/>
          </a:p>
        </p:txBody>
      </p:sp>
      <p:sp>
        <p:nvSpPr>
          <p:cNvPr id="3" name="Content Placeholder 2"/>
          <p:cNvSpPr>
            <a:spLocks noGrp="1"/>
          </p:cNvSpPr>
          <p:nvPr>
            <p:ph idx="1"/>
          </p:nvPr>
        </p:nvSpPr>
        <p:spPr>
          <a:xfrm>
            <a:off x="533400" y="1066800"/>
            <a:ext cx="8153400" cy="4876800"/>
          </a:xfrm>
        </p:spPr>
        <p:txBody>
          <a:bodyPr/>
          <a:lstStyle/>
          <a:p>
            <a:pPr marL="0" indent="0"/>
            <a:r>
              <a:rPr lang="en-US" dirty="0" smtClean="0"/>
              <a:t> Introduction to </a:t>
            </a:r>
            <a:r>
              <a:rPr lang="en-US" dirty="0" err="1" smtClean="0"/>
              <a:t>WebSocket</a:t>
            </a:r>
            <a:endParaRPr lang="en-US" dirty="0" smtClean="0"/>
          </a:p>
          <a:p>
            <a:pPr marL="0" indent="0"/>
            <a:r>
              <a:rPr lang="en-US" dirty="0" smtClean="0"/>
              <a:t> </a:t>
            </a:r>
            <a:r>
              <a:rPr lang="en-US" dirty="0" err="1" smtClean="0"/>
              <a:t>WebSocket</a:t>
            </a:r>
            <a:r>
              <a:rPr lang="en-US" dirty="0" smtClean="0"/>
              <a:t> API</a:t>
            </a:r>
          </a:p>
          <a:p>
            <a:pPr marL="0" indent="0"/>
            <a:r>
              <a:rPr lang="en-US" dirty="0" smtClean="0"/>
              <a:t> </a:t>
            </a:r>
            <a:r>
              <a:rPr lang="en-US" dirty="0" err="1" smtClean="0"/>
              <a:t>WebSocket</a:t>
            </a:r>
            <a:r>
              <a:rPr lang="en-US" dirty="0" smtClean="0"/>
              <a:t> Protocol</a:t>
            </a:r>
          </a:p>
          <a:p>
            <a:pPr marL="0" indent="0"/>
            <a:r>
              <a:rPr lang="en-US" dirty="0" smtClean="0"/>
              <a:t> Protocol Communication</a:t>
            </a:r>
          </a:p>
          <a:p>
            <a:pPr marL="0" indent="0"/>
            <a:r>
              <a:rPr lang="en-US" dirty="0" smtClean="0"/>
              <a:t> Real-World </a:t>
            </a:r>
            <a:r>
              <a:rPr lang="en-US" dirty="0" err="1" smtClean="0"/>
              <a:t>WebSocket</a:t>
            </a:r>
            <a:endParaRPr lang="en-US" dirty="0" smtClean="0"/>
          </a:p>
        </p:txBody>
      </p:sp>
      <p:sp>
        <p:nvSpPr>
          <p:cNvPr id="5" name="TextBox 4"/>
          <p:cNvSpPr txBox="1"/>
          <p:nvPr/>
        </p:nvSpPr>
        <p:spPr>
          <a:xfrm>
            <a:off x="6435877" y="1905000"/>
            <a:ext cx="2098523" cy="1200329"/>
          </a:xfrm>
          <a:prstGeom prst="rect">
            <a:avLst/>
          </a:prstGeom>
          <a:noFill/>
        </p:spPr>
        <p:txBody>
          <a:bodyPr wrap="square" rtlCol="0">
            <a:spAutoFit/>
          </a:bodyPr>
          <a:lstStyle/>
          <a:p>
            <a:pPr algn="ctr"/>
            <a:r>
              <a:rPr lang="en-US" sz="1800" dirty="0" smtClean="0">
                <a:solidFill>
                  <a:schemeClr val="tx2"/>
                </a:solidFill>
              </a:rPr>
              <a:t>#</a:t>
            </a:r>
            <a:r>
              <a:rPr lang="en-US" sz="1800" dirty="0" smtClean="0">
                <a:solidFill>
                  <a:schemeClr val="tx2"/>
                </a:solidFill>
              </a:rPr>
              <a:t>sfhtml5</a:t>
            </a:r>
          </a:p>
          <a:p>
            <a:pPr algn="ctr"/>
            <a:r>
              <a:rPr lang="en-US" sz="1800" dirty="0" smtClean="0">
                <a:solidFill>
                  <a:schemeClr val="tx2"/>
                </a:solidFill>
              </a:rPr>
              <a:t>#</a:t>
            </a:r>
            <a:r>
              <a:rPr lang="en-US" sz="1800" dirty="0" err="1" smtClean="0">
                <a:solidFill>
                  <a:schemeClr val="tx2"/>
                </a:solidFill>
              </a:rPr>
              <a:t>gtugsf</a:t>
            </a:r>
            <a:endParaRPr lang="en-US" sz="1800" dirty="0" smtClean="0">
              <a:solidFill>
                <a:schemeClr val="tx2"/>
              </a:solidFill>
            </a:endParaRPr>
          </a:p>
          <a:p>
            <a:pPr algn="ctr"/>
            <a:r>
              <a:rPr lang="en-US" sz="1800" dirty="0" smtClean="0">
                <a:solidFill>
                  <a:schemeClr val="tx2"/>
                </a:solidFill>
              </a:rPr>
              <a:t>@</a:t>
            </a:r>
            <a:r>
              <a:rPr lang="en-US" sz="1800" dirty="0" err="1" smtClean="0">
                <a:solidFill>
                  <a:schemeClr val="tx2"/>
                </a:solidFill>
              </a:rPr>
              <a:t>peterlubbers</a:t>
            </a:r>
            <a:endParaRPr lang="en-US" sz="1800" dirty="0" smtClean="0">
              <a:solidFill>
                <a:schemeClr val="tx2"/>
              </a:solidFill>
            </a:endParaRPr>
          </a:p>
          <a:p>
            <a:pPr algn="ctr"/>
            <a:r>
              <a:rPr lang="en-US" sz="1800" dirty="0" smtClean="0">
                <a:solidFill>
                  <a:schemeClr val="tx2"/>
                </a:solidFill>
              </a:rPr>
              <a:t>@</a:t>
            </a:r>
            <a:r>
              <a:rPr lang="en-US" sz="1800" dirty="0" err="1" smtClean="0">
                <a:solidFill>
                  <a:schemeClr val="tx2"/>
                </a:solidFill>
              </a:rPr>
              <a:t>franksalim</a:t>
            </a:r>
            <a:endParaRPr lang="en-US" sz="1800" dirty="0" smtClean="0">
              <a:solidFill>
                <a:schemeClr val="tx2"/>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5893282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2" descr="flowchart"/>
          <p:cNvPicPr>
            <a:picLocks noChangeAspect="1" noChangeArrowheads="1"/>
          </p:cNvPicPr>
          <p:nvPr/>
        </p:nvPicPr>
        <p:blipFill>
          <a:blip r:embed="rId3" cstate="print"/>
          <a:srcRect/>
          <a:stretch>
            <a:fillRect/>
          </a:stretch>
        </p:blipFill>
        <p:spPr bwMode="auto">
          <a:xfrm>
            <a:off x="1279483" y="1193744"/>
            <a:ext cx="5883317" cy="5540357"/>
          </a:xfrm>
          <a:prstGeom prst="rect">
            <a:avLst/>
          </a:prstGeom>
          <a:noFill/>
          <a:ln w="9525">
            <a:noFill/>
            <a:miter lim="800000"/>
            <a:headEnd/>
            <a:tailEnd/>
          </a:ln>
        </p:spPr>
      </p:pic>
      <p:sp>
        <p:nvSpPr>
          <p:cNvPr id="6" name="Rectangle 5"/>
          <p:cNvSpPr/>
          <p:nvPr/>
        </p:nvSpPr>
        <p:spPr>
          <a:xfrm>
            <a:off x="31750" y="4800600"/>
            <a:ext cx="1997189" cy="646331"/>
          </a:xfrm>
          <a:prstGeom prst="rect">
            <a:avLst/>
          </a:prstGeom>
        </p:spPr>
        <p:txBody>
          <a:bodyPr wrap="square">
            <a:spAutoFit/>
          </a:bodyPr>
          <a:lstStyle/>
          <a:p>
            <a:r>
              <a:rPr lang="en-US" sz="1200" b="1" dirty="0" smtClean="0"/>
              <a:t>Case 1 Unencrypted</a:t>
            </a:r>
            <a:r>
              <a:rPr lang="en-US" sz="1200" dirty="0" smtClean="0"/>
              <a:t> WebSocket Connections and </a:t>
            </a:r>
            <a:r>
              <a:rPr lang="en-US" sz="1200" b="1" dirty="0" smtClean="0"/>
              <a:t>Explicit</a:t>
            </a:r>
            <a:r>
              <a:rPr lang="en-US" sz="1200" dirty="0" smtClean="0"/>
              <a:t> Proxy Servers</a:t>
            </a:r>
          </a:p>
        </p:txBody>
      </p:sp>
      <p:cxnSp>
        <p:nvCxnSpPr>
          <p:cNvPr id="7" name="Straight Arrow Connector 6"/>
          <p:cNvCxnSpPr/>
          <p:nvPr/>
        </p:nvCxnSpPr>
        <p:spPr>
          <a:xfrm>
            <a:off x="1447800" y="5427661"/>
            <a:ext cx="381000" cy="5159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52400" y="3657600"/>
            <a:ext cx="1981200" cy="830997"/>
          </a:xfrm>
          <a:prstGeom prst="rect">
            <a:avLst/>
          </a:prstGeom>
        </p:spPr>
        <p:txBody>
          <a:bodyPr wrap="square">
            <a:spAutoFit/>
          </a:bodyPr>
          <a:lstStyle/>
          <a:p>
            <a:r>
              <a:rPr lang="en-US" sz="1200" b="1" dirty="0" smtClean="0"/>
              <a:t>Case 2 Unencrypted</a:t>
            </a:r>
            <a:r>
              <a:rPr lang="en-US" sz="1200" dirty="0" smtClean="0"/>
              <a:t> WebSocket Connections</a:t>
            </a:r>
            <a:br>
              <a:rPr lang="en-US" sz="1200" dirty="0" smtClean="0"/>
            </a:br>
            <a:r>
              <a:rPr lang="en-US" sz="1200" dirty="0" smtClean="0"/>
              <a:t> and </a:t>
            </a:r>
            <a:r>
              <a:rPr lang="en-US" sz="1200" b="1" dirty="0" smtClean="0"/>
              <a:t>Transparent</a:t>
            </a:r>
            <a:r>
              <a:rPr lang="en-US" sz="1200" dirty="0" smtClean="0"/>
              <a:t> Proxy Servers</a:t>
            </a:r>
            <a:endParaRPr lang="en-US" sz="1200" dirty="0"/>
          </a:p>
        </p:txBody>
      </p:sp>
      <p:sp>
        <p:nvSpPr>
          <p:cNvPr id="9" name="Rectangle 8"/>
          <p:cNvSpPr/>
          <p:nvPr/>
        </p:nvSpPr>
        <p:spPr>
          <a:xfrm>
            <a:off x="1835150" y="5943600"/>
            <a:ext cx="1263650" cy="38099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24200" y="5943600"/>
            <a:ext cx="609600"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10" idx="0"/>
          </p:cNvCxnSpPr>
          <p:nvPr/>
        </p:nvCxnSpPr>
        <p:spPr>
          <a:xfrm>
            <a:off x="1905000" y="4208461"/>
            <a:ext cx="1524000" cy="17351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391400" y="3751261"/>
            <a:ext cx="1752600" cy="830997"/>
          </a:xfrm>
          <a:prstGeom prst="rect">
            <a:avLst/>
          </a:prstGeom>
        </p:spPr>
        <p:txBody>
          <a:bodyPr wrap="square">
            <a:spAutoFit/>
          </a:bodyPr>
          <a:lstStyle/>
          <a:p>
            <a:r>
              <a:rPr lang="en-US" sz="1200" b="1" dirty="0" smtClean="0"/>
              <a:t>Case 3 Encrypted</a:t>
            </a:r>
            <a:r>
              <a:rPr lang="en-US" sz="1200" dirty="0" smtClean="0"/>
              <a:t> WebSocket Connections and </a:t>
            </a:r>
            <a:r>
              <a:rPr lang="en-US" sz="1200" b="1" dirty="0" smtClean="0"/>
              <a:t>Explicit</a:t>
            </a:r>
            <a:r>
              <a:rPr lang="en-US" sz="1200" dirty="0" smtClean="0"/>
              <a:t> Proxy Servers</a:t>
            </a:r>
            <a:endParaRPr lang="en-US" sz="1200" dirty="0"/>
          </a:p>
        </p:txBody>
      </p:sp>
      <p:sp>
        <p:nvSpPr>
          <p:cNvPr id="13" name="Rectangle 12"/>
          <p:cNvSpPr/>
          <p:nvPr/>
        </p:nvSpPr>
        <p:spPr>
          <a:xfrm>
            <a:off x="4351866" y="5943600"/>
            <a:ext cx="1274233"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a:stCxn id="12" idx="1"/>
            <a:endCxn id="13" idx="0"/>
          </p:cNvCxnSpPr>
          <p:nvPr/>
        </p:nvCxnSpPr>
        <p:spPr>
          <a:xfrm flipH="1">
            <a:off x="4988983" y="4166760"/>
            <a:ext cx="2402417" cy="1776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645400" y="5199061"/>
            <a:ext cx="1524000" cy="1015663"/>
          </a:xfrm>
          <a:prstGeom prst="rect">
            <a:avLst/>
          </a:prstGeom>
        </p:spPr>
        <p:txBody>
          <a:bodyPr wrap="square">
            <a:spAutoFit/>
          </a:bodyPr>
          <a:lstStyle/>
          <a:p>
            <a:r>
              <a:rPr lang="en-US" sz="1200" b="1" dirty="0" smtClean="0"/>
              <a:t>Case 4 Encrypted</a:t>
            </a:r>
            <a:r>
              <a:rPr lang="en-US" sz="1200" dirty="0" smtClean="0"/>
              <a:t> WebSocket Connections and </a:t>
            </a:r>
            <a:r>
              <a:rPr lang="en-US" sz="1200" b="1" dirty="0" smtClean="0"/>
              <a:t>Transparent</a:t>
            </a:r>
            <a:r>
              <a:rPr lang="en-US" sz="1200" dirty="0" smtClean="0"/>
              <a:t> Proxy Servers</a:t>
            </a:r>
            <a:endParaRPr lang="en-US" sz="1200" dirty="0"/>
          </a:p>
        </p:txBody>
      </p:sp>
      <p:sp>
        <p:nvSpPr>
          <p:cNvPr id="16" name="Rectangle 15"/>
          <p:cNvSpPr/>
          <p:nvPr/>
        </p:nvSpPr>
        <p:spPr>
          <a:xfrm>
            <a:off x="5594350" y="5943601"/>
            <a:ext cx="654050"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5" idx="1"/>
          </p:cNvCxnSpPr>
          <p:nvPr/>
        </p:nvCxnSpPr>
        <p:spPr>
          <a:xfrm flipH="1">
            <a:off x="6248400" y="5706893"/>
            <a:ext cx="1397000" cy="236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33400" y="0"/>
            <a:ext cx="7848600" cy="762000"/>
          </a:xfrm>
        </p:spPr>
        <p:txBody>
          <a:bodyPr/>
          <a:lstStyle/>
          <a:p>
            <a:r>
              <a:rPr lang="nl-NL" dirty="0" smtClean="0"/>
              <a:t>Proxy Traversal Tree</a:t>
            </a:r>
            <a:endParaRPr lang="nl-NL"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0830009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Load Balancing Routers</a:t>
            </a:r>
            <a:endParaRPr lang="nl-NL" dirty="0"/>
          </a:p>
        </p:txBody>
      </p:sp>
      <p:sp>
        <p:nvSpPr>
          <p:cNvPr id="3" name="Content Placeholder 2"/>
          <p:cNvSpPr>
            <a:spLocks noGrp="1"/>
          </p:cNvSpPr>
          <p:nvPr>
            <p:ph idx="1"/>
          </p:nvPr>
        </p:nvSpPr>
        <p:spPr/>
        <p:txBody>
          <a:bodyPr/>
          <a:lstStyle/>
          <a:p>
            <a:pPr marL="514350" indent="-514350">
              <a:buClr>
                <a:schemeClr val="accent6"/>
              </a:buClr>
              <a:buFont typeface="+mj-lt"/>
              <a:buAutoNum type="arabicPeriod"/>
            </a:pPr>
            <a:r>
              <a:rPr lang="en-US" b="1" dirty="0" smtClean="0"/>
              <a:t>TCP</a:t>
            </a:r>
            <a:r>
              <a:rPr lang="en-US" dirty="0" smtClean="0"/>
              <a:t> </a:t>
            </a:r>
            <a:r>
              <a:rPr lang="en-US" dirty="0"/>
              <a:t>(layer-4) </a:t>
            </a:r>
            <a:r>
              <a:rPr lang="en-US" dirty="0" smtClean="0"/>
              <a:t>work </a:t>
            </a:r>
            <a:r>
              <a:rPr lang="en-US" dirty="0"/>
              <a:t>well with</a:t>
            </a:r>
            <a:r>
              <a:rPr lang="en-US" dirty="0" smtClean="0"/>
              <a:t> </a:t>
            </a:r>
            <a:r>
              <a:rPr lang="en-US" dirty="0" err="1" smtClean="0"/>
              <a:t>WebSockets</a:t>
            </a:r>
            <a:endParaRPr lang="en-US" dirty="0"/>
          </a:p>
          <a:p>
            <a:pPr marL="514350" indent="-514350">
              <a:buClr>
                <a:schemeClr val="accent6"/>
              </a:buClr>
              <a:buFont typeface="+mj-lt"/>
              <a:buAutoNum type="arabicPeriod"/>
            </a:pPr>
            <a:r>
              <a:rPr lang="en-US" b="1" dirty="0" smtClean="0"/>
              <a:t>HTTP </a:t>
            </a:r>
            <a:r>
              <a:rPr lang="en-US" dirty="0"/>
              <a:t>(Layer </a:t>
            </a:r>
            <a:r>
              <a:rPr lang="en-US" dirty="0" smtClean="0"/>
              <a:t>7) expect </a:t>
            </a:r>
            <a:r>
              <a:rPr lang="en-US" dirty="0"/>
              <a:t>HTTP </a:t>
            </a:r>
            <a:r>
              <a:rPr lang="en-US" dirty="0" smtClean="0"/>
              <a:t>traffic, can get </a:t>
            </a:r>
            <a:r>
              <a:rPr lang="en-US" dirty="0"/>
              <a:t>confused by WebSocket upgrade </a:t>
            </a:r>
            <a:r>
              <a:rPr lang="en-US" dirty="0" smtClean="0"/>
              <a:t>traffic.</a:t>
            </a:r>
            <a:br>
              <a:rPr lang="en-US" dirty="0" smtClean="0"/>
            </a:br>
            <a:r>
              <a:rPr lang="en-US" dirty="0" smtClean="0"/>
              <a:t>May </a:t>
            </a:r>
            <a:r>
              <a:rPr lang="en-US" dirty="0"/>
              <a:t>need to be configured to be explicitly aware of </a:t>
            </a:r>
            <a:r>
              <a:rPr lang="en-US" dirty="0" err="1"/>
              <a:t>WebSocket</a:t>
            </a:r>
            <a:r>
              <a:rPr lang="en-US" dirty="0"/>
              <a:t> </a:t>
            </a:r>
            <a:r>
              <a:rPr lang="en-US" dirty="0" smtClean="0"/>
              <a:t>traffic.</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9922695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Firewalls</a:t>
            </a:r>
            <a:endParaRPr lang="nl-NL" dirty="0"/>
          </a:p>
        </p:txBody>
      </p:sp>
      <p:sp>
        <p:nvSpPr>
          <p:cNvPr id="3" name="Content Placeholder 2"/>
          <p:cNvSpPr>
            <a:spLocks noGrp="1"/>
          </p:cNvSpPr>
          <p:nvPr>
            <p:ph idx="1"/>
          </p:nvPr>
        </p:nvSpPr>
        <p:spPr/>
        <p:txBody>
          <a:bodyPr/>
          <a:lstStyle/>
          <a:p>
            <a:pPr marL="457200" indent="-457200">
              <a:buClr>
                <a:schemeClr val="accent6"/>
              </a:buClr>
              <a:buFont typeface="Arial"/>
              <a:buChar char="•"/>
            </a:pPr>
            <a:r>
              <a:rPr lang="en-US" dirty="0" smtClean="0"/>
              <a:t>Usually no </a:t>
            </a:r>
            <a:r>
              <a:rPr lang="en-US" dirty="0"/>
              <a:t>specific </a:t>
            </a:r>
            <a:r>
              <a:rPr lang="en-US" dirty="0" err="1"/>
              <a:t>WebSocket</a:t>
            </a:r>
            <a:r>
              <a:rPr lang="en-US" dirty="0"/>
              <a:t> </a:t>
            </a:r>
            <a:r>
              <a:rPr lang="en-US" dirty="0" smtClean="0"/>
              <a:t>concerns</a:t>
            </a:r>
          </a:p>
          <a:p>
            <a:pPr marL="457200" indent="-457200">
              <a:buClr>
                <a:schemeClr val="accent6"/>
              </a:buClr>
              <a:buFont typeface="Arial"/>
              <a:buChar char="•"/>
            </a:pPr>
            <a:r>
              <a:rPr lang="en-US" dirty="0" err="1" smtClean="0"/>
              <a:t>Stateful</a:t>
            </a:r>
            <a:r>
              <a:rPr lang="en-US" dirty="0" smtClean="0"/>
              <a:t> packet inspection may need to know about WS protocol (or use WSS)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3090862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rot="20724775">
            <a:off x="2145880" y="1693658"/>
            <a:ext cx="5152327" cy="1362075"/>
          </a:xfrm>
        </p:spPr>
        <p:txBody>
          <a:bodyPr/>
          <a:lstStyle/>
          <a:p>
            <a:pPr algn="ctr"/>
            <a:r>
              <a:rPr lang="en-US" sz="8000" dirty="0" smtClean="0">
                <a:latin typeface="Comic Sans MS" pitchFamily="66" charset="0"/>
              </a:rPr>
              <a:t>Thanks!</a:t>
            </a:r>
            <a:endParaRPr lang="en-US" sz="8000" dirty="0">
              <a:latin typeface="Comic Sans MS" pitchFamily="66" charset="0"/>
            </a:endParaRPr>
          </a:p>
        </p:txBody>
      </p:sp>
      <p:sp>
        <p:nvSpPr>
          <p:cNvPr id="5" name="Text Placeholder 4"/>
          <p:cNvSpPr>
            <a:spLocks noGrp="1"/>
          </p:cNvSpPr>
          <p:nvPr>
            <p:ph type="body" idx="1"/>
          </p:nvPr>
        </p:nvSpPr>
        <p:spPr>
          <a:xfrm>
            <a:off x="381000" y="4267200"/>
            <a:ext cx="8610600" cy="1676400"/>
          </a:xfrm>
        </p:spPr>
        <p:txBody>
          <a:bodyPr/>
          <a:lstStyle/>
          <a:p>
            <a:pPr lvl="0">
              <a:defRPr/>
            </a:pPr>
            <a:r>
              <a:rPr lang="en-US" sz="2800" b="1" dirty="0" smtClean="0"/>
              <a:t>Twitter</a:t>
            </a:r>
            <a:r>
              <a:rPr lang="en-US" sz="2800" dirty="0" smtClean="0"/>
              <a:t>: </a:t>
            </a:r>
            <a:r>
              <a:rPr lang="en-US" sz="2800" dirty="0" smtClean="0">
                <a:hlinkClick r:id="rId3"/>
              </a:rPr>
              <a:t>@</a:t>
            </a:r>
            <a:r>
              <a:rPr lang="en-US" sz="2800" dirty="0" smtClean="0">
                <a:hlinkClick r:id="rId3"/>
              </a:rPr>
              <a:t>peterlubbers</a:t>
            </a:r>
            <a:r>
              <a:rPr lang="en-US" sz="2800" dirty="0" smtClean="0"/>
              <a:t>, </a:t>
            </a:r>
            <a:r>
              <a:rPr lang="en-US" sz="2800" dirty="0" smtClean="0">
                <a:hlinkClick r:id="rId4"/>
              </a:rPr>
              <a:t>@franksalim</a:t>
            </a:r>
            <a:endParaRPr lang="en-US" sz="2800" dirty="0" smtClean="0"/>
          </a:p>
        </p:txBody>
      </p:sp>
      <p:pic>
        <p:nvPicPr>
          <p:cNvPr id="6" name="Picture 2" descr="http://www.epn-ressources.be/wp-content/uploads/2009/11/apprendretwitter.jpg"/>
          <p:cNvPicPr>
            <a:picLocks noChangeAspect="1" noChangeArrowheads="1"/>
          </p:cNvPicPr>
          <p:nvPr/>
        </p:nvPicPr>
        <p:blipFill>
          <a:blip r:embed="rId5" cstate="print"/>
          <a:srcRect/>
          <a:stretch>
            <a:fillRect/>
          </a:stretch>
        </p:blipFill>
        <p:spPr bwMode="auto">
          <a:xfrm>
            <a:off x="6735381" y="4876800"/>
            <a:ext cx="2125281" cy="1576959"/>
          </a:xfrm>
          <a:prstGeom prst="rect">
            <a:avLst/>
          </a:prstGeom>
          <a:noFill/>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76214861"/>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458200" cy="990600"/>
          </a:xfrm>
        </p:spPr>
        <p:txBody>
          <a:bodyPr/>
          <a:lstStyle/>
          <a:p>
            <a:r>
              <a:rPr lang="en-US" sz="4600" dirty="0" smtClean="0"/>
              <a:t>Learn More…</a:t>
            </a:r>
            <a:endParaRPr lang="en-US" sz="4600" dirty="0"/>
          </a:p>
        </p:txBody>
      </p:sp>
      <p:sp>
        <p:nvSpPr>
          <p:cNvPr id="3" name="Content Placeholder 2"/>
          <p:cNvSpPr>
            <a:spLocks noGrp="1"/>
          </p:cNvSpPr>
          <p:nvPr>
            <p:ph idx="1"/>
          </p:nvPr>
        </p:nvSpPr>
        <p:spPr>
          <a:xfrm>
            <a:off x="381000" y="1524000"/>
            <a:ext cx="8229600" cy="4648200"/>
          </a:xfrm>
        </p:spPr>
        <p:txBody>
          <a:bodyPr/>
          <a:lstStyle/>
          <a:p>
            <a:r>
              <a:rPr lang="en-US" dirty="0"/>
              <a:t>HTML5 User Groups:</a:t>
            </a:r>
          </a:p>
          <a:p>
            <a:pPr lvl="1"/>
            <a:r>
              <a:rPr lang="en-US" dirty="0" smtClean="0"/>
              <a:t>San Francisco: </a:t>
            </a:r>
            <a:r>
              <a:rPr lang="en-US" dirty="0" smtClean="0">
                <a:hlinkClick r:id="rId3"/>
              </a:rPr>
              <a:t>http://www.sfhtml5.org/</a:t>
            </a:r>
            <a:endParaRPr lang="en-US" dirty="0" smtClean="0"/>
          </a:p>
          <a:p>
            <a:r>
              <a:rPr lang="en-US" dirty="0" err="1" smtClean="0"/>
              <a:t>Apress</a:t>
            </a:r>
            <a:r>
              <a:rPr lang="en-US" dirty="0" smtClean="0"/>
              <a:t> book: </a:t>
            </a:r>
            <a:r>
              <a:rPr lang="en-US" i="1" dirty="0" smtClean="0"/>
              <a:t>Pro HTML5 Programming</a:t>
            </a:r>
            <a:endParaRPr lang="en-US" dirty="0"/>
          </a:p>
          <a:p>
            <a:pPr lvl="1"/>
            <a:r>
              <a:rPr lang="en-US" dirty="0" smtClean="0"/>
              <a:t>(Peter Lubbers, Brian Albers, &amp; Frank Salim)</a:t>
            </a:r>
            <a:br>
              <a:rPr lang="en-US" dirty="0" smtClean="0"/>
            </a:br>
            <a:r>
              <a:rPr lang="en-US" dirty="0" smtClean="0">
                <a:hlinkClick r:id="rId4"/>
              </a:rPr>
              <a:t>http://www.prohtml5.com/</a:t>
            </a:r>
            <a:endParaRPr lang="en-US" dirty="0" smtClean="0"/>
          </a:p>
          <a:p>
            <a:r>
              <a:rPr lang="en-US" dirty="0" smtClean="0"/>
              <a:t>Kaazing Corporation–Training:</a:t>
            </a:r>
          </a:p>
          <a:p>
            <a:pPr lvl="1"/>
            <a:r>
              <a:rPr lang="fi-FI" dirty="0" smtClean="0">
                <a:hlinkClick r:id="rId5"/>
              </a:rPr>
              <a:t>http://kaazing.com/training/ </a:t>
            </a:r>
            <a:endParaRPr lang="en-US" dirty="0" smtClean="0">
              <a:hlinkClick r:id="rId6"/>
            </a:endParaRPr>
          </a:p>
        </p:txBody>
      </p:sp>
      <p:pic>
        <p:nvPicPr>
          <p:cNvPr id="6" name="Picture 5" descr="global_21034828.jpeg"/>
          <p:cNvPicPr>
            <a:picLocks noChangeAspect="1"/>
          </p:cNvPicPr>
          <p:nvPr/>
        </p:nvPicPr>
        <p:blipFill>
          <a:blip r:embed="rId7"/>
          <a:stretch>
            <a:fillRect/>
          </a:stretch>
        </p:blipFill>
        <p:spPr>
          <a:xfrm>
            <a:off x="7290612" y="1144798"/>
            <a:ext cx="1641747" cy="1641747"/>
          </a:xfrm>
          <a:prstGeom prst="rect">
            <a:avLst/>
          </a:prstGeom>
        </p:spPr>
      </p:pic>
      <p:pic>
        <p:nvPicPr>
          <p:cNvPr id="7" name="Picture 6" descr="A9781430238645-3d.png"/>
          <p:cNvPicPr>
            <a:picLocks noChangeAspect="1"/>
          </p:cNvPicPr>
          <p:nvPr/>
        </p:nvPicPr>
        <p:blipFill>
          <a:blip r:embed="rId8"/>
          <a:stretch>
            <a:fillRect/>
          </a:stretch>
        </p:blipFill>
        <p:spPr>
          <a:xfrm>
            <a:off x="7232650" y="3429000"/>
            <a:ext cx="1758950" cy="22225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63056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0200"/>
            <a:ext cx="7391400" cy="762000"/>
          </a:xfrm>
        </p:spPr>
        <p:txBody>
          <a:bodyPr/>
          <a:lstStyle/>
          <a:p>
            <a:pPr algn="ctr"/>
            <a:r>
              <a:rPr lang="nl-NL" dirty="0" smtClean="0"/>
              <a:t>Questions and Answers</a:t>
            </a:r>
            <a:endParaRPr lang="nl-NL" dirty="0"/>
          </a:p>
        </p:txBody>
      </p:sp>
      <p:pic>
        <p:nvPicPr>
          <p:cNvPr id="6" name="Picture 5" descr="3506105_thumbnail.jpg"/>
          <p:cNvPicPr>
            <a:picLocks noChangeAspect="1"/>
          </p:cNvPicPr>
          <p:nvPr/>
        </p:nvPicPr>
        <p:blipFill>
          <a:blip r:embed="rId3" cstate="print"/>
          <a:stretch>
            <a:fillRect/>
          </a:stretch>
        </p:blipFill>
        <p:spPr>
          <a:xfrm>
            <a:off x="2438400" y="2514600"/>
            <a:ext cx="3817937" cy="3817937"/>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HTML5 </a:t>
            </a:r>
            <a:r>
              <a:rPr lang="en-US" dirty="0" smtClean="0"/>
              <a:t>Code </a:t>
            </a:r>
            <a:r>
              <a:rPr lang="en-US" dirty="0" smtClean="0"/>
              <a:t>Labs!	</a:t>
            </a:r>
            <a:endParaRPr lang="en-US" dirty="0"/>
          </a:p>
        </p:txBody>
      </p:sp>
      <p:sp>
        <p:nvSpPr>
          <p:cNvPr id="3" name="Content Placeholder 2"/>
          <p:cNvSpPr>
            <a:spLocks noGrp="1"/>
          </p:cNvSpPr>
          <p:nvPr>
            <p:ph idx="1"/>
          </p:nvPr>
        </p:nvSpPr>
        <p:spPr/>
        <p:txBody>
          <a:bodyPr/>
          <a:lstStyle/>
          <a:p>
            <a:r>
              <a:rPr lang="en-US" dirty="0" smtClean="0"/>
              <a:t>Series of three Code Labs:</a:t>
            </a:r>
          </a:p>
          <a:p>
            <a:pPr lvl="1"/>
            <a:r>
              <a:rPr lang="en-US" strike="sngStrike" dirty="0" smtClean="0"/>
              <a:t>March</a:t>
            </a:r>
            <a:r>
              <a:rPr lang="en-US" strike="sngStrike" dirty="0" smtClean="0"/>
              <a:t> 10</a:t>
            </a:r>
          </a:p>
          <a:p>
            <a:pPr lvl="1"/>
            <a:r>
              <a:rPr lang="en-US" dirty="0" smtClean="0"/>
              <a:t>April</a:t>
            </a:r>
            <a:r>
              <a:rPr lang="en-US" dirty="0" smtClean="0"/>
              <a:t> </a:t>
            </a:r>
            <a:r>
              <a:rPr lang="en-US" dirty="0" smtClean="0"/>
              <a:t>7 (Mobile with PPK)</a:t>
            </a:r>
            <a:endParaRPr lang="en-US" dirty="0" smtClean="0"/>
          </a:p>
          <a:p>
            <a:pPr lvl="1"/>
            <a:r>
              <a:rPr lang="en-US" dirty="0" smtClean="0"/>
              <a:t>May 5 (HTML </a:t>
            </a:r>
            <a:r>
              <a:rPr lang="en-US" dirty="0" err="1" smtClean="0"/>
              <a:t>Cinco</a:t>
            </a:r>
            <a:r>
              <a:rPr lang="en-US" dirty="0" smtClean="0"/>
              <a:t>! </a:t>
            </a:r>
            <a:r>
              <a:rPr lang="en-US" dirty="0" err="1" smtClean="0"/>
              <a:t>Geolocation</a:t>
            </a:r>
            <a:r>
              <a:rPr lang="en-US" dirty="0" smtClean="0"/>
              <a:t>)</a:t>
            </a:r>
            <a:endParaRPr lang="en-US" dirty="0" smtClean="0"/>
          </a:p>
          <a:p>
            <a:r>
              <a:rPr lang="en-US" dirty="0" smtClean="0"/>
              <a:t>In conjunction with GTUGSF</a:t>
            </a:r>
          </a:p>
          <a:p>
            <a:r>
              <a:rPr lang="en-US" dirty="0" smtClean="0"/>
              <a:t>Sign up:</a:t>
            </a:r>
            <a:br>
              <a:rPr lang="en-US" dirty="0" smtClean="0"/>
            </a:br>
            <a:r>
              <a:rPr lang="en-US" dirty="0" smtClean="0">
                <a:hlinkClick r:id="rId2"/>
              </a:rPr>
              <a:t>http://GTUGsf.com/HTML5</a:t>
            </a:r>
            <a:r>
              <a:rPr lang="en-US" dirty="0" smtClean="0"/>
              <a:t> </a:t>
            </a:r>
            <a:endParaRPr lang="en-US" dirty="0"/>
          </a:p>
        </p:txBody>
      </p:sp>
      <p:pic>
        <p:nvPicPr>
          <p:cNvPr id="4" name="Picture 3"/>
          <p:cNvPicPr>
            <a:picLocks noChangeAspect="1"/>
          </p:cNvPicPr>
          <p:nvPr/>
        </p:nvPicPr>
        <p:blipFill>
          <a:blip r:embed="rId3"/>
          <a:stretch>
            <a:fillRect/>
          </a:stretch>
        </p:blipFill>
        <p:spPr>
          <a:xfrm>
            <a:off x="6497435" y="2350644"/>
            <a:ext cx="2286000" cy="939800"/>
          </a:xfrm>
          <a:prstGeom prst="rect">
            <a:avLst/>
          </a:prstGeom>
        </p:spPr>
      </p:pic>
      <p:pic>
        <p:nvPicPr>
          <p:cNvPr id="5" name="Picture 4" descr="global_21034828.jpeg"/>
          <p:cNvPicPr>
            <a:picLocks noChangeAspect="1"/>
          </p:cNvPicPr>
          <p:nvPr/>
        </p:nvPicPr>
        <p:blipFill>
          <a:blip r:embed="rId4"/>
          <a:stretch>
            <a:fillRect/>
          </a:stretch>
        </p:blipFill>
        <p:spPr>
          <a:xfrm>
            <a:off x="6990287" y="3622284"/>
            <a:ext cx="1389251" cy="1389251"/>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 the Book!</a:t>
            </a:r>
            <a:endParaRPr lang="en-US" dirty="0"/>
          </a:p>
        </p:txBody>
      </p:sp>
      <p:sp>
        <p:nvSpPr>
          <p:cNvPr id="3" name="Content Placeholder 2"/>
          <p:cNvSpPr>
            <a:spLocks noGrp="1"/>
          </p:cNvSpPr>
          <p:nvPr>
            <p:ph idx="1"/>
          </p:nvPr>
        </p:nvSpPr>
        <p:spPr>
          <a:xfrm>
            <a:off x="457200" y="1358595"/>
            <a:ext cx="8229600" cy="4641955"/>
          </a:xfrm>
        </p:spPr>
        <p:txBody>
          <a:bodyPr/>
          <a:lstStyle/>
          <a:p>
            <a:pPr>
              <a:buFont typeface="Arial"/>
              <a:buChar char="•"/>
            </a:pPr>
            <a:r>
              <a:rPr lang="en-US" i="1" dirty="0" smtClean="0"/>
              <a:t>Pro HTML5 Programming </a:t>
            </a:r>
            <a:r>
              <a:rPr lang="en-US" dirty="0" smtClean="0"/>
              <a:t>(Apress, 2011)</a:t>
            </a:r>
          </a:p>
          <a:p>
            <a:pPr>
              <a:buFont typeface="Arial"/>
              <a:buChar char="•"/>
            </a:pPr>
            <a:r>
              <a:rPr lang="en-US" dirty="0" smtClean="0"/>
              <a:t>50% off e-book coupon code:</a:t>
            </a:r>
            <a:br>
              <a:rPr lang="en-US" dirty="0" smtClean="0"/>
            </a:br>
            <a:r>
              <a:rPr lang="en-US" b="1" dirty="0" smtClean="0"/>
              <a:t>50OFFHTML5</a:t>
            </a:r>
            <a:br>
              <a:rPr lang="en-US" b="1" dirty="0" smtClean="0"/>
            </a:br>
            <a:r>
              <a:rPr lang="en-US" dirty="0" smtClean="0">
                <a:hlinkClick r:id="rId2"/>
              </a:rPr>
              <a:t>http://goo.gl/Dzq4A</a:t>
            </a:r>
            <a:r>
              <a:rPr lang="en-US" dirty="0" smtClean="0"/>
              <a:t> </a:t>
            </a:r>
          </a:p>
        </p:txBody>
      </p:sp>
      <p:pic>
        <p:nvPicPr>
          <p:cNvPr id="5" name="Picture 4" descr="apress-book.png"/>
          <p:cNvPicPr>
            <a:picLocks noChangeAspect="1"/>
          </p:cNvPicPr>
          <p:nvPr/>
        </p:nvPicPr>
        <p:blipFill>
          <a:blip r:embed="rId3"/>
          <a:stretch>
            <a:fillRect/>
          </a:stretch>
        </p:blipFill>
        <p:spPr>
          <a:xfrm>
            <a:off x="4800513" y="2034380"/>
            <a:ext cx="3849591" cy="4864104"/>
          </a:xfrm>
          <a:prstGeom prst="rect">
            <a:avLst/>
          </a:prstGeom>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Additional Resources	</a:t>
            </a:r>
            <a:endParaRPr lang="en-US" dirty="0"/>
          </a:p>
        </p:txBody>
      </p:sp>
      <p:sp>
        <p:nvSpPr>
          <p:cNvPr id="3" name="Content Placeholder 2"/>
          <p:cNvSpPr>
            <a:spLocks noGrp="1"/>
          </p:cNvSpPr>
          <p:nvPr>
            <p:ph idx="1"/>
          </p:nvPr>
        </p:nvSpPr>
        <p:spPr>
          <a:xfrm>
            <a:off x="457200" y="1193920"/>
            <a:ext cx="8229600" cy="4641955"/>
          </a:xfrm>
        </p:spPr>
        <p:txBody>
          <a:bodyPr>
            <a:noAutofit/>
          </a:bodyPr>
          <a:lstStyle/>
          <a:p>
            <a:r>
              <a:rPr lang="en-US" sz="2200" dirty="0" smtClean="0"/>
              <a:t>Scheme host port blog (Adam Barth):</a:t>
            </a:r>
            <a:br>
              <a:rPr lang="en-US" sz="2200" dirty="0" smtClean="0"/>
            </a:br>
            <a:r>
              <a:rPr lang="en-US" sz="2200" dirty="0" smtClean="0">
                <a:hlinkClick r:id="rId2"/>
              </a:rPr>
              <a:t>http://www.schemehostport.com/</a:t>
            </a:r>
            <a:r>
              <a:rPr lang="en-US" sz="2200" dirty="0" smtClean="0"/>
              <a:t> </a:t>
            </a:r>
          </a:p>
          <a:p>
            <a:r>
              <a:rPr lang="en-US" sz="2200" dirty="0" smtClean="0"/>
              <a:t>SPDY Essentials (Google Tech Talk):</a:t>
            </a:r>
            <a:br>
              <a:rPr lang="en-US" sz="2200" dirty="0" smtClean="0"/>
            </a:br>
            <a:r>
              <a:rPr lang="en-US" sz="2200" dirty="0" smtClean="0">
                <a:hlinkClick r:id="rId3"/>
              </a:rPr>
              <a:t>http://goo.gl/IcVdF</a:t>
            </a:r>
            <a:r>
              <a:rPr lang="en-US" sz="2200" dirty="0" smtClean="0"/>
              <a:t> </a:t>
            </a:r>
          </a:p>
          <a:p>
            <a:r>
              <a:rPr lang="en-US" sz="2200" dirty="0" smtClean="0"/>
              <a:t>Breaking the Cross Domain Barrier (Alex </a:t>
            </a:r>
            <a:r>
              <a:rPr lang="en-US" sz="2200" dirty="0" err="1" smtClean="0"/>
              <a:t>Slexton</a:t>
            </a:r>
            <a:r>
              <a:rPr lang="en-US" sz="2200" dirty="0" smtClean="0"/>
              <a:t>):</a:t>
            </a:r>
            <a:br>
              <a:rPr lang="en-US" sz="2200" dirty="0" smtClean="0"/>
            </a:br>
            <a:r>
              <a:rPr lang="en-US" sz="2200" dirty="0" smtClean="0">
                <a:hlinkClick r:id="rId3"/>
              </a:rPr>
              <a:t>http://goo.gl/IcVdF</a:t>
            </a:r>
            <a:endParaRPr lang="en-US" sz="2200" dirty="0" smtClean="0"/>
          </a:p>
          <a:p>
            <a:r>
              <a:rPr lang="en-US" sz="2200" dirty="0" smtClean="0"/>
              <a:t>HTML5 </a:t>
            </a:r>
            <a:r>
              <a:rPr lang="en-US" sz="2200" dirty="0" err="1" smtClean="0"/>
              <a:t>Realtime</a:t>
            </a:r>
            <a:r>
              <a:rPr lang="en-US" sz="2200" dirty="0" smtClean="0"/>
              <a:t> and Connectivity video by Peter Lubbers:</a:t>
            </a:r>
            <a:r>
              <a:rPr lang="en-US" sz="2200" dirty="0" smtClean="0"/>
              <a:t/>
            </a:r>
            <a:br>
              <a:rPr lang="en-US" sz="2200" dirty="0" smtClean="0"/>
            </a:br>
            <a:r>
              <a:rPr lang="en-US" sz="2200" dirty="0" smtClean="0">
                <a:hlinkClick r:id="rId4"/>
              </a:rPr>
              <a:t>http://marakana.com/s/html_real-time,1066/</a:t>
            </a:r>
            <a:r>
              <a:rPr lang="en-US" sz="2200" dirty="0" smtClean="0">
                <a:hlinkClick r:id="rId4"/>
              </a:rPr>
              <a:t>index.html</a:t>
            </a:r>
            <a:r>
              <a:rPr lang="en-US" sz="2200" dirty="0" smtClean="0"/>
              <a:t> </a:t>
            </a:r>
          </a:p>
          <a:p>
            <a:r>
              <a:rPr lang="en-US" sz="2200" dirty="0" smtClean="0"/>
              <a:t>XHR Level 2 Article (Eric </a:t>
            </a:r>
            <a:r>
              <a:rPr lang="en-US" sz="2200" dirty="0" err="1" smtClean="0"/>
              <a:t>Bidelman</a:t>
            </a:r>
            <a:r>
              <a:rPr lang="en-US" sz="2200" dirty="0" smtClean="0"/>
              <a:t>):</a:t>
            </a:r>
            <a:br>
              <a:rPr lang="en-US" sz="2200" dirty="0" smtClean="0"/>
            </a:br>
            <a:r>
              <a:rPr lang="en-US" sz="2200" dirty="0" smtClean="0">
                <a:hlinkClick r:id="rId5"/>
              </a:rPr>
              <a:t>http://www.html5rocks.com/en/tutorials/file/xhr2/</a:t>
            </a:r>
            <a:r>
              <a:rPr lang="en-US" sz="2200" dirty="0" smtClean="0"/>
              <a:t> </a:t>
            </a:r>
          </a:p>
          <a:p>
            <a:r>
              <a:rPr lang="en-US" sz="2200" dirty="0" smtClean="0"/>
              <a:t>HTML5 Weekly:</a:t>
            </a:r>
            <a:br>
              <a:rPr lang="en-US" sz="2200" dirty="0" smtClean="0"/>
            </a:br>
            <a:r>
              <a:rPr lang="en-US" sz="2200" dirty="0" smtClean="0">
                <a:hlinkClick r:id="rId6"/>
              </a:rPr>
              <a:t>http://html5weekly.com/</a:t>
            </a:r>
            <a:r>
              <a:rPr lang="en-US" sz="2200" dirty="0" smtClean="0"/>
              <a:t> </a:t>
            </a:r>
          </a:p>
          <a:p>
            <a:r>
              <a:rPr lang="en-US" sz="2200" dirty="0" smtClean="0"/>
              <a:t>The Web Ahead Podcasts:</a:t>
            </a:r>
            <a:br>
              <a:rPr lang="en-US" sz="2200" dirty="0" smtClean="0"/>
            </a:br>
            <a:r>
              <a:rPr lang="en-US" sz="2200" dirty="0" smtClean="0">
                <a:hlinkClick r:id="rId7"/>
              </a:rPr>
              <a:t>http://5by5.tv/webahead/</a:t>
            </a:r>
            <a:r>
              <a:rPr lang="en-US" sz="2200" dirty="0" smtClean="0"/>
              <a:t>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Trained!</a:t>
            </a:r>
            <a:endParaRPr lang="en-US" dirty="0"/>
          </a:p>
        </p:txBody>
      </p:sp>
      <p:sp>
        <p:nvSpPr>
          <p:cNvPr id="3" name="Content Placeholder 2"/>
          <p:cNvSpPr>
            <a:spLocks noGrp="1"/>
          </p:cNvSpPr>
          <p:nvPr>
            <p:ph idx="1"/>
          </p:nvPr>
        </p:nvSpPr>
        <p:spPr/>
        <p:txBody>
          <a:bodyPr/>
          <a:lstStyle/>
          <a:p>
            <a:pPr>
              <a:buFont typeface="Wingdings" charset="2"/>
              <a:buChar char="§"/>
            </a:pPr>
            <a:r>
              <a:rPr lang="en-US" dirty="0" smtClean="0"/>
              <a:t>Proven, practical worldwide HTML5 Training (from experts, not just trainers):</a:t>
            </a:r>
          </a:p>
          <a:p>
            <a:pPr lvl="1">
              <a:buFont typeface="Arial"/>
              <a:buChar char="•"/>
            </a:pPr>
            <a:r>
              <a:rPr lang="en-US" dirty="0" smtClean="0"/>
              <a:t>E-mail us: </a:t>
            </a:r>
            <a:r>
              <a:rPr lang="en-US" dirty="0" smtClean="0">
                <a:hlinkClick r:id="rId2"/>
              </a:rPr>
              <a:t>training@kaazing.com</a:t>
            </a:r>
          </a:p>
          <a:p>
            <a:pPr lvl="1">
              <a:buFont typeface="Arial"/>
              <a:buChar char="•"/>
            </a:pPr>
            <a:r>
              <a:rPr lang="en-US" dirty="0" smtClean="0"/>
              <a:t>Web site: </a:t>
            </a:r>
            <a:r>
              <a:rPr lang="en-US" dirty="0" smtClean="0">
                <a:hlinkClick r:id="rId3"/>
              </a:rPr>
              <a:t>http://kaazing.com/training/</a:t>
            </a:r>
            <a:endParaRPr lang="en-US" dirty="0" smtClean="0"/>
          </a:p>
          <a:p>
            <a:endParaRPr lang="en-US" dirty="0"/>
          </a:p>
        </p:txBody>
      </p:sp>
      <p:pic>
        <p:nvPicPr>
          <p:cNvPr id="5" name="Picture 4" descr="html5-trained-rgb-preview.jpg"/>
          <p:cNvPicPr>
            <a:picLocks noChangeAspect="1"/>
          </p:cNvPicPr>
          <p:nvPr/>
        </p:nvPicPr>
        <p:blipFill>
          <a:blip r:embed="rId4"/>
          <a:stretch>
            <a:fillRect/>
          </a:stretch>
        </p:blipFill>
        <p:spPr>
          <a:xfrm>
            <a:off x="1587500" y="3711533"/>
            <a:ext cx="5969000" cy="287020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Kaazing Template Aug 2010">
  <a:themeElements>
    <a:clrScheme name="Custom 1">
      <a:dk1>
        <a:sysClr val="windowText" lastClr="000000"/>
      </a:dk1>
      <a:lt1>
        <a:sysClr val="window" lastClr="FFFFFF"/>
      </a:lt1>
      <a:dk2>
        <a:srgbClr val="336699"/>
      </a:dk2>
      <a:lt2>
        <a:srgbClr val="99CCFF"/>
      </a:lt2>
      <a:accent1>
        <a:srgbClr val="FFAF03"/>
      </a:accent1>
      <a:accent2>
        <a:srgbClr val="FDE689"/>
      </a:accent2>
      <a:accent3>
        <a:srgbClr val="99CCFF"/>
      </a:accent3>
      <a:accent4>
        <a:srgbClr val="336699"/>
      </a:accent4>
      <a:accent5>
        <a:srgbClr val="BF2B2B"/>
      </a:accent5>
      <a:accent6>
        <a:srgbClr val="FF6600"/>
      </a:accent6>
      <a:hlink>
        <a:srgbClr val="FF6600"/>
      </a:hlink>
      <a:folHlink>
        <a:srgbClr val="3366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313031"/>
            </a:solidFill>
            <a:effectLst/>
            <a:latin typeface="Arial" pitchFamily="24" charset="0"/>
            <a:ea typeface="ＭＳ Ｐゴシック" pitchFamily="1" charset="-128"/>
            <a:cs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313031"/>
            </a:solidFill>
            <a:effectLst/>
            <a:latin typeface="Arial" pitchFamily="24" charset="0"/>
            <a:ea typeface="ＭＳ Ｐゴシック" pitchFamily="1" charset="-128"/>
            <a:cs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Kaazing Template Aug 2010</Template>
  <TotalTime>6719</TotalTime>
  <Words>7851</Words>
  <Application>Microsoft Macintosh PowerPoint</Application>
  <PresentationFormat>On-screen Show (4:3)</PresentationFormat>
  <Paragraphs>876</Paragraphs>
  <Slides>101</Slides>
  <Notes>72</Notes>
  <HiddenSlides>0</HiddenSlides>
  <MMClips>0</MMClips>
  <ScaleCrop>false</ScaleCrop>
  <HeadingPairs>
    <vt:vector size="4" baseType="variant">
      <vt:variant>
        <vt:lpstr>Design Template</vt:lpstr>
      </vt:variant>
      <vt:variant>
        <vt:i4>1</vt:i4>
      </vt:variant>
      <vt:variant>
        <vt:lpstr>Slide Titles</vt:lpstr>
      </vt:variant>
      <vt:variant>
        <vt:i4>101</vt:i4>
      </vt:variant>
    </vt:vector>
  </HeadingPairs>
  <TitlesOfParts>
    <vt:vector size="102" baseType="lpstr">
      <vt:lpstr>Kaazing Template Aug 2010</vt:lpstr>
      <vt:lpstr>Slide 1</vt:lpstr>
      <vt:lpstr>WebSocket Demo</vt:lpstr>
      <vt:lpstr>WebSocket  Demo</vt:lpstr>
      <vt:lpstr>WebSocket Demos</vt:lpstr>
      <vt:lpstr>Example: CollectdViewer</vt:lpstr>
      <vt:lpstr>WebSocket Demos</vt:lpstr>
      <vt:lpstr>About @peterlubbers</vt:lpstr>
      <vt:lpstr>About @franksalim</vt:lpstr>
      <vt:lpstr>Agenda</vt:lpstr>
      <vt:lpstr>Introduction to WebSocket</vt:lpstr>
      <vt:lpstr>Networked Applications</vt:lpstr>
      <vt:lpstr>Approaches</vt:lpstr>
      <vt:lpstr>HTTP</vt:lpstr>
      <vt:lpstr>HTTP</vt:lpstr>
      <vt:lpstr>Emulating full-duplex HTTP</vt:lpstr>
      <vt:lpstr>Polling</vt:lpstr>
      <vt:lpstr>Long Polling</vt:lpstr>
      <vt:lpstr>Streaming</vt:lpstr>
      <vt:lpstr>Comet Polling Example</vt:lpstr>
      <vt:lpstr>HTTP Request Headers</vt:lpstr>
      <vt:lpstr>HTTP Response Headers</vt:lpstr>
      <vt:lpstr>Upload/Download Ratios</vt:lpstr>
      <vt:lpstr>HTTP Header Traffic Analysis</vt:lpstr>
      <vt:lpstr>Overheard…</vt:lpstr>
      <vt:lpstr>Enter HTML5 WebSocket!</vt:lpstr>
      <vt:lpstr>History</vt:lpstr>
      <vt:lpstr>WebSocket History</vt:lpstr>
      <vt:lpstr>HTML5 WebSocket</vt:lpstr>
      <vt:lpstr>Using the WebSocket API</vt:lpstr>
      <vt:lpstr>Checking for support</vt:lpstr>
      <vt:lpstr>Using the WebSocket API</vt:lpstr>
      <vt:lpstr>Using the WebSocket API</vt:lpstr>
      <vt:lpstr>WebSocket API</vt:lpstr>
      <vt:lpstr>Browser Support</vt:lpstr>
      <vt:lpstr>WebSocket Servers Libraries</vt:lpstr>
      <vt:lpstr>WebSocket Emulation</vt:lpstr>
      <vt:lpstr>Debugging in Chrome</vt:lpstr>
      <vt:lpstr>Debugging in Chrome</vt:lpstr>
      <vt:lpstr>Lab Preview</vt:lpstr>
      <vt:lpstr>Lab: WebSocket Basics</vt:lpstr>
      <vt:lpstr>the WebSocket Protocol</vt:lpstr>
      <vt:lpstr>WebSocket Protocol History</vt:lpstr>
      <vt:lpstr>WebSocket Handshake</vt:lpstr>
      <vt:lpstr>WebSocket Frames</vt:lpstr>
      <vt:lpstr>WebSocket Frames</vt:lpstr>
      <vt:lpstr>WebSocket Frames</vt:lpstr>
      <vt:lpstr>WebSocket Efficiency</vt:lpstr>
      <vt:lpstr>WebSocket Framing Analysis</vt:lpstr>
      <vt:lpstr>Polling vs. WebSocket</vt:lpstr>
      <vt:lpstr>Latency Reduction</vt:lpstr>
      <vt:lpstr>WebSocket Benchmark</vt:lpstr>
      <vt:lpstr>WebSocket Summary</vt:lpstr>
      <vt:lpstr>Bonus Lab: Network Traffic Analysis</vt:lpstr>
      <vt:lpstr>Protocol Communication</vt:lpstr>
      <vt:lpstr>Using WebSocket…</vt:lpstr>
      <vt:lpstr>Traditional Architecture</vt:lpstr>
      <vt:lpstr>WebSocket Architecture</vt:lpstr>
      <vt:lpstr>“Why?”</vt:lpstr>
      <vt:lpstr>Protocols</vt:lpstr>
      <vt:lpstr>XMPP</vt:lpstr>
      <vt:lpstr>XMPP XML</vt:lpstr>
      <vt:lpstr>XMPP Conversation</vt:lpstr>
      <vt:lpstr>XMPP Command Set</vt:lpstr>
      <vt:lpstr>XMPP over WebSocket</vt:lpstr>
      <vt:lpstr>Google Talk </vt:lpstr>
      <vt:lpstr>Message Brokers and STOMP</vt:lpstr>
      <vt:lpstr>STOMP</vt:lpstr>
      <vt:lpstr>Apache ActiveMQ</vt:lpstr>
      <vt:lpstr>STOMP and WebSocket</vt:lpstr>
      <vt:lpstr>STOMP Protocol</vt:lpstr>
      <vt:lpstr>Lab Preview</vt:lpstr>
      <vt:lpstr>Lab Preview</vt:lpstr>
      <vt:lpstr>Lab: Protocol Libraries</vt:lpstr>
      <vt:lpstr>WebSockets in the  Real World</vt:lpstr>
      <vt:lpstr>Security</vt:lpstr>
      <vt:lpstr>Security</vt:lpstr>
      <vt:lpstr>Transport Layer Security (TLS)</vt:lpstr>
      <vt:lpstr>ws:// and  wss:// schemes</vt:lpstr>
      <vt:lpstr>Authentication</vt:lpstr>
      <vt:lpstr>Authorization </vt:lpstr>
      <vt:lpstr>Web Origin Concept</vt:lpstr>
      <vt:lpstr>Same-Origin Policy</vt:lpstr>
      <vt:lpstr>Origin Quiz </vt:lpstr>
      <vt:lpstr>CORS</vt:lpstr>
      <vt:lpstr>Cross-Origin Requests</vt:lpstr>
      <vt:lpstr>CORS</vt:lpstr>
      <vt:lpstr>Intermediaries</vt:lpstr>
      <vt:lpstr>Types of Proxy Servers</vt:lpstr>
      <vt:lpstr>Proxy Servers</vt:lpstr>
      <vt:lpstr>Proxy Traversal Tree</vt:lpstr>
      <vt:lpstr>Load Balancing Routers</vt:lpstr>
      <vt:lpstr>Firewalls</vt:lpstr>
      <vt:lpstr>Thanks!</vt:lpstr>
      <vt:lpstr>Learn More…</vt:lpstr>
      <vt:lpstr>Questions and Answers</vt:lpstr>
      <vt:lpstr>More HTML5 Code Labs! </vt:lpstr>
      <vt:lpstr>Buy the Book!</vt:lpstr>
      <vt:lpstr>Additional Resources </vt:lpstr>
      <vt:lpstr>Get Trained!</vt:lpstr>
      <vt:lpstr>Slide 100</vt:lpstr>
      <vt:lpstr>Slide 101</vt:lpstr>
    </vt:vector>
  </TitlesOfParts>
  <Company>Kaazing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 Weigel</dc:creator>
  <cp:lastModifiedBy>Peter Lubbers</cp:lastModifiedBy>
  <cp:revision>74</cp:revision>
  <cp:lastPrinted>2010-08-12T16:55:35Z</cp:lastPrinted>
  <dcterms:created xsi:type="dcterms:W3CDTF">2012-03-10T04:41:42Z</dcterms:created>
  <dcterms:modified xsi:type="dcterms:W3CDTF">2012-03-10T06:49:38Z</dcterms:modified>
</cp:coreProperties>
</file>